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3" r:id="rId127"/>
    <p:sldId id="384" r:id="rId128"/>
    <p:sldId id="385" r:id="rId129"/>
    <p:sldId id="386" r:id="rId130"/>
    <p:sldId id="387" r:id="rId131"/>
    <p:sldId id="388" r:id="rId132"/>
    <p:sldId id="389" r:id="rId133"/>
    <p:sldId id="390" r:id="rId134"/>
    <p:sldId id="412" r:id="rId135"/>
    <p:sldId id="413" r:id="rId136"/>
    <p:sldId id="414" r:id="rId137"/>
    <p:sldId id="415" r:id="rId138"/>
    <p:sldId id="416" r:id="rId139"/>
  </p:sldIdLst>
  <p:sldSz cx="9144000" cy="5143500" type="screen16x9"/>
  <p:notesSz cx="6858000" cy="9144000"/>
  <p:embeddedFontLst>
    <p:embeddedFont>
      <p:font typeface="Proxima Nova" panose="020B0604020202020204" charset="0"/>
      <p:regular r:id="rId141"/>
      <p:bold r:id="rId142"/>
      <p:italic r:id="rId143"/>
      <p:boldItalic r:id="rId144"/>
    </p:embeddedFont>
    <p:embeddedFont>
      <p:font typeface="Calibri" panose="020F0502020204030204" pitchFamily="34" charset="0"/>
      <p:regular r:id="rId145"/>
      <p:bold r:id="rId146"/>
      <p:italic r:id="rId147"/>
      <p:boldItalic r:id="rId148"/>
    </p:embeddedFont>
    <p:embeddedFont>
      <p:font typeface="Roboto Mono" panose="020B0604020202020204" charset="0"/>
      <p:regular r:id="rId149"/>
      <p:bold r:id="rId150"/>
      <p:italic r:id="rId151"/>
      <p:boldItalic r:id="rId1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07553A-81E8-4671-9AA9-77D5F4D33528}">
  <a:tblStyle styleId="{5907553A-81E8-4671-9AA9-77D5F4D335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72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4.fntdata"/><Relationship Id="rId14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0.fntdata"/><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45" Type="http://schemas.openxmlformats.org/officeDocument/2006/relationships/font" Target="fonts/font5.fntdata"/><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3.fntdata"/><Relationship Id="rId148" Type="http://schemas.openxmlformats.org/officeDocument/2006/relationships/font" Target="fonts/font8.fntdata"/><Relationship Id="rId151" Type="http://schemas.openxmlformats.org/officeDocument/2006/relationships/font" Target="fonts/font11.fntdata"/><Relationship Id="rId15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fntdata"/><Relationship Id="rId14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a4d8335ce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1a4d8335ce1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acdab5a36a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6" name="Google Shape;726;g1acdab5a36a_1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acdab5a36a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0" name="Google Shape;740;g1acdab5a36a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acdab5a36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1acdab5a36a_1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acdab5a36a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2" name="Google Shape;762;g1acdab5a36a_1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acdab5a36a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g1acdab5a36a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acdab5a36a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g1acdab5a36a_1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acdab5a36a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0" name="Google Shape;790;g1acdab5a36a_1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acdab5a36a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0" name="Google Shape;800;g1acdab5a36a_1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acdab5a36a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2" name="Google Shape;812;g1acdab5a36a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acdab5a36a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g1acdab5a36a_1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a4d8335ce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a4d8335ce1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acdab5a36a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2" name="Google Shape;832;g1acdab5a36a_1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acdab5a36a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2" name="Google Shape;842;g1acdab5a36a_1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acdab5a36a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0" name="Google Shape;850;g1acdab5a36a_1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9a82dc566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9a82dc566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9a82dc566d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9a82dc566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9eefe45381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9eefe4538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9eefe45381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9eefe45381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9eefe45381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9eefe45381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b51eb19c9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b51eb19c9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a10fff03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a10fff03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a4d8335ce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1a4d8335ce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a10fff037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1a10fff037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a10fff037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a10fff037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b51eb19c9e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1b51eb19c9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b51eb19c9e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b51eb19c9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9eefe45381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9eefe4538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9a82dc566d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9a82dc566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b7921e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b7921e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b7921ece3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1b7921ece3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b7921ece3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b7921ece3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b7921ece3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b7921ece3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a4d8335c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a4d8335ce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b7921ece3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b7921ece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b7921ece3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b7921ece3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b7921ece3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b7921ece3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b7921ece3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b7921ece3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1a45feba7d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1a45feba7d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1b6f8e05e2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1b6f8e05e2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b6f8e05e2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b6f8e05e2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b6f8e05e2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b6f8e05e2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b6f8e05e2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b6f8e05e2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a4d8335ce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1a4d8335ce1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a4d8335ce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1a4d8335ce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a4d8335ce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1a4d8335ce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4d8335ce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a4d8335ce1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4d8335ce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1a4d8335ce1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4d8335ce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1a4d8335ce1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9a82dc56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9a82dc56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4d8335c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1a4d8335c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4d8335ce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a4d8335ce1_0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a4d8335c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1a4d8335ce1_0_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b6f8e05e2d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b6f8e05e2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a4d8335ce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1a4d8335ce1_0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a4d8335ce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1a4d8335ce1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a4d8335ce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1a4d8335ce1_0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a4d8335c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a4d8335c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b6f8e05e2d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b6f8e05e2d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b6f8e05e2d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b6f8e05e2d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b6f8e05e2d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b6f8e05e2d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a4d8335ce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1a4d8335ce1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a4d8335ce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1a4d8335ce1_0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a4d8335ce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a4d8335ce1_0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a4d8335ce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1a4d8335ce1_0_1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a4d8335ce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1a4d8335ce1_0_1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a4d8335ce1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1a4d8335ce1_0_1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a4d8335ce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1a4d8335ce1_0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a4d8335c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 Or some competing point were true.</a:t>
            </a:r>
            <a:endParaRPr/>
          </a:p>
          <a:p>
            <a:pPr marL="457200" lvl="0" indent="-298450" algn="l" rtl="0">
              <a:spcBef>
                <a:spcPts val="0"/>
              </a:spcBef>
              <a:spcAft>
                <a:spcPts val="0"/>
              </a:spcAft>
              <a:buSzPts val="1100"/>
              <a:buAutoNum type="arabicPeriod"/>
            </a:pPr>
            <a:r>
              <a:rPr lang="en"/>
              <a:t>How does our statistical software behave under x conditions</a:t>
            </a:r>
            <a:endParaRPr/>
          </a:p>
        </p:txBody>
      </p:sp>
      <p:sp>
        <p:nvSpPr>
          <p:cNvPr id="296" name="Google Shape;296;g1a4d8335ce1_0_1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a4d8335ce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1000">
                <a:solidFill>
                  <a:srgbClr val="202729"/>
                </a:solidFill>
                <a:latin typeface="Calibri"/>
                <a:ea typeface="Calibri"/>
                <a:cs typeface="Calibri"/>
                <a:sym typeface="Calibri"/>
              </a:rPr>
              <a:t>because we can map out the consequences of combining the different pieces of distributions in different ways and see how changes in the underlying data would give us different results in our statistical tests.</a:t>
            </a:r>
            <a:endParaRPr sz="1000"/>
          </a:p>
        </p:txBody>
      </p:sp>
      <p:sp>
        <p:nvSpPr>
          <p:cNvPr id="302" name="Google Shape;302;g1a4d8335ce1_0_1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a4d8335ce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1a4d8335ce1_0_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b6f8e05e2d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b6f8e05e2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a4d8335ce1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1a4d8335ce1_0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a4d8335ce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1a4d8335ce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a4d8335ce1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1a4d8335ce1_0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a4d8335ce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1a4d8335ce1_0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a4d8335ce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g1a4d8335ce1_0_1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a4d8335ce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1a4d8335ce1_0_1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a4d8335ce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a4d8335ce1_0_1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a4d8335ce1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1a4d8335ce1_0_1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a4d8335c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g1a4d8335ce1_0_2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a4d8335ce1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1a4d8335ce1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9a82dc566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9a82dc566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b6f8e05e2d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b6f8e05e2d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a4d8335ce1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1a4d8335ce1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b6f8e05e2d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b6f8e05e2d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a4d8335ce1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1a4d8335ce1_0_2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a4d8335ce1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g1a4d8335ce1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a4d8335ce1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1a4d8335ce1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a4d8335ce1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1a4d8335ce1_0_2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a4d8335ce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g1a4d8335ce1_0_2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a4d8335ce1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1a4d8335ce1_0_2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a4d8335ce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g1a4d8335ce1_0_2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9a82dc566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9a82dc566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a4d8335ce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1a4d8335ce1_0_2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a4d8335ce1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g1a4d8335ce1_0_2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a4d8335ce1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g1a4d8335ce1_0_2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a4d8335ce1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1a4d8335ce1_0_2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a4d8335ce1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g1a4d8335ce1_0_2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a4d8335ce1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g1a4d8335ce1_0_2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a4d8335ce1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g1a4d8335ce1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b6f8e05e2d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b6f8e05e2d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a4d8335c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1a4d8335ce1_0_3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a4d8335ce1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g1a4d8335ce1_0_3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a4d8335c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1a4d8335c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a4d8335ce1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g1a4d8335ce1_0_3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a4d8335c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g1a4d8335c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b6f8e05e2d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b6f8e05e2d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a4d8335ce1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g1a4d8335ce1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a4d8335ce1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202729"/>
              </a:buClr>
              <a:buSzPts val="1050"/>
              <a:buFont typeface="Arial"/>
              <a:buNone/>
            </a:pPr>
            <a:r>
              <a:rPr lang="en" sz="1500">
                <a:solidFill>
                  <a:srgbClr val="616161"/>
                </a:solidFill>
                <a:latin typeface="Proxima Nova"/>
                <a:ea typeface="Proxima Nova"/>
                <a:cs typeface="Proxima Nova"/>
                <a:sym typeface="Proxima Nova"/>
              </a:rPr>
              <a:t>This is what the relationship between x and y looks like if there is no error term.</a:t>
            </a:r>
            <a:endParaRPr/>
          </a:p>
        </p:txBody>
      </p:sp>
      <p:sp>
        <p:nvSpPr>
          <p:cNvPr id="536" name="Google Shape;536;g1a4d8335ce1_0_3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a4d8335ce1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1a4d8335ce1_0_3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a4d8335ce1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g1a4d8335ce1_0_3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a4d8335ce1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1a4d8335ce1_0_3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a4d8335ce1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2" name="Google Shape;562;g1a4d8335ce1_0_3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a4d8335ce1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1a4d8335ce1_0_3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b6f8e05e2d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b6f8e05e2d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a4d8335ce1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g1a4d8335ce1_0_3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a4d8335ce1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g1a4d8335ce1_0_3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a4d8335ce1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7" name="Google Shape;587;g1a4d8335ce1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a4d8335ce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Residuals are the red lines</a:t>
            </a:r>
            <a:endParaRPr/>
          </a:p>
        </p:txBody>
      </p:sp>
      <p:sp>
        <p:nvSpPr>
          <p:cNvPr id="593" name="Google Shape;593;g1a4d8335ce1_0_3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a4d8335ce1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1" name="Google Shape;601;g1a4d8335ce1_0_3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a4d8335ce1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g1a4d8335ce1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a4d8335ce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1a4d8335ce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a4d8335ce1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g1a4d8335ce1_0_3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a4d8335ce1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g1a4d8335ce1_0_3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9a82dc566d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9a82dc566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a4d8335ce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1a4d8335ce1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acdab5a36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g1acdab5a36a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b8d2a87a9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b8d2a87a9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acdab5a36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5" name="Google Shape;655;g1acdab5a36a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b8d2a87a9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b8d2a87a9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acdab5a36a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0" name="Google Shape;670;g1acdab5a36a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acdab5a36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0" name="Google Shape;680;g1acdab5a36a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acdab5a36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8" name="Google Shape;688;g1acdab5a36a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acdab5a36a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4" name="Google Shape;694;g1acdab5a36a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acdab5a36a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5" name="Google Shape;705;g1acdab5a36a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acdab5a36a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6" name="Google Shape;716;g1acdab5a36a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3"/>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200"/>
              </a:spcBef>
              <a:spcAft>
                <a:spcPts val="0"/>
              </a:spcAft>
              <a:buClr>
                <a:schemeClr val="dk1"/>
              </a:buClr>
              <a:buSzPts val="1800"/>
              <a:buChar char="○"/>
              <a:defRPr/>
            </a:lvl2pPr>
            <a:lvl3pPr marL="1371600" lvl="2" indent="-342900" algn="l" rtl="0">
              <a:spcBef>
                <a:spcPts val="1200"/>
              </a:spcBef>
              <a:spcAft>
                <a:spcPts val="0"/>
              </a:spcAft>
              <a:buClr>
                <a:schemeClr val="dk1"/>
              </a:buClr>
              <a:buSzPts val="1800"/>
              <a:buChar char="■"/>
              <a:defRPr/>
            </a:lvl3pPr>
            <a:lvl4pPr marL="1828800" lvl="3" indent="-342900" algn="l" rtl="0">
              <a:spcBef>
                <a:spcPts val="1200"/>
              </a:spcBef>
              <a:spcAft>
                <a:spcPts val="0"/>
              </a:spcAft>
              <a:buClr>
                <a:schemeClr val="dk1"/>
              </a:buClr>
              <a:buSzPts val="1800"/>
              <a:buChar char="●"/>
              <a:defRPr/>
            </a:lvl4pPr>
            <a:lvl5pPr marL="2286000" lvl="4" indent="-342900" algn="l" rtl="0">
              <a:spcBef>
                <a:spcPts val="1200"/>
              </a:spcBef>
              <a:spcAft>
                <a:spcPts val="0"/>
              </a:spcAft>
              <a:buClr>
                <a:schemeClr val="dk1"/>
              </a:buClr>
              <a:buSzPts val="1800"/>
              <a:buChar char="○"/>
              <a:defRPr/>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58" name="Google Shape;58;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1500"/>
              <a:buFont typeface="Calibri"/>
              <a:buNone/>
              <a:defRPr sz="1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4"/>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61950" algn="l" rtl="0">
              <a:spcBef>
                <a:spcPts val="1200"/>
              </a:spcBef>
              <a:spcAft>
                <a:spcPts val="0"/>
              </a:spcAft>
              <a:buClr>
                <a:schemeClr val="dk1"/>
              </a:buClr>
              <a:buSzPts val="2100"/>
              <a:buChar char="○"/>
              <a:defRPr sz="2100"/>
            </a:lvl2pPr>
            <a:lvl3pPr marL="1371600" lvl="2" indent="-342900" algn="l" rtl="0">
              <a:spcBef>
                <a:spcPts val="1200"/>
              </a:spcBef>
              <a:spcAft>
                <a:spcPts val="0"/>
              </a:spcAft>
              <a:buClr>
                <a:schemeClr val="dk1"/>
              </a:buClr>
              <a:buSzPts val="1800"/>
              <a:buChar char="■"/>
              <a:defRPr sz="1800"/>
            </a:lvl3pPr>
            <a:lvl4pPr marL="1828800" lvl="3" indent="-323850" algn="l" rtl="0">
              <a:spcBef>
                <a:spcPts val="1200"/>
              </a:spcBef>
              <a:spcAft>
                <a:spcPts val="0"/>
              </a:spcAft>
              <a:buClr>
                <a:schemeClr val="dk1"/>
              </a:buClr>
              <a:buSzPts val="1500"/>
              <a:buChar char="●"/>
              <a:defRPr sz="1500"/>
            </a:lvl4pPr>
            <a:lvl5pPr marL="2286000" lvl="4" indent="-323850" algn="l" rtl="0">
              <a:spcBef>
                <a:spcPts val="1200"/>
              </a:spcBef>
              <a:spcAft>
                <a:spcPts val="0"/>
              </a:spcAft>
              <a:buClr>
                <a:schemeClr val="dk1"/>
              </a:buClr>
              <a:buSzPts val="1500"/>
              <a:buChar char="○"/>
              <a:defRPr sz="1500"/>
            </a:lvl5pPr>
            <a:lvl6pPr marL="2743200" lvl="5" indent="-323850" algn="l" rtl="0">
              <a:spcBef>
                <a:spcPts val="1200"/>
              </a:spcBef>
              <a:spcAft>
                <a:spcPts val="0"/>
              </a:spcAft>
              <a:buClr>
                <a:schemeClr val="dk1"/>
              </a:buClr>
              <a:buSzPts val="1500"/>
              <a:buChar char="■"/>
              <a:defRPr sz="1500"/>
            </a:lvl6pPr>
            <a:lvl7pPr marL="3200400" lvl="6" indent="-323850" algn="l" rtl="0">
              <a:spcBef>
                <a:spcPts val="1200"/>
              </a:spcBef>
              <a:spcAft>
                <a:spcPts val="0"/>
              </a:spcAft>
              <a:buClr>
                <a:schemeClr val="dk1"/>
              </a:buClr>
              <a:buSzPts val="1500"/>
              <a:buChar char="●"/>
              <a:defRPr sz="1500"/>
            </a:lvl7pPr>
            <a:lvl8pPr marL="3657600" lvl="7" indent="-323850" algn="l" rtl="0">
              <a:spcBef>
                <a:spcPts val="1200"/>
              </a:spcBef>
              <a:spcAft>
                <a:spcPts val="0"/>
              </a:spcAft>
              <a:buClr>
                <a:schemeClr val="dk1"/>
              </a:buClr>
              <a:buSzPts val="1500"/>
              <a:buChar char="○"/>
              <a:defRPr sz="1500"/>
            </a:lvl8pPr>
            <a:lvl9pPr marL="4114800" lvl="8" indent="-323850" algn="l" rtl="0">
              <a:spcBef>
                <a:spcPts val="1200"/>
              </a:spcBef>
              <a:spcAft>
                <a:spcPts val="1200"/>
              </a:spcAft>
              <a:buClr>
                <a:schemeClr val="dk1"/>
              </a:buClr>
              <a:buSzPts val="1500"/>
              <a:buChar char="■"/>
              <a:defRPr sz="1500"/>
            </a:lvl9pPr>
          </a:lstStyle>
          <a:p>
            <a:endParaRPr/>
          </a:p>
        </p:txBody>
      </p:sp>
      <p:sp>
        <p:nvSpPr>
          <p:cNvPr id="64" name="Google Shape;64;p14"/>
          <p:cNvSpPr txBox="1">
            <a:spLocks noGrp="1"/>
          </p:cNvSpPr>
          <p:nvPr>
            <p:ph type="body" idx="2"/>
          </p:nvPr>
        </p:nvSpPr>
        <p:spPr>
          <a:xfrm>
            <a:off x="457201" y="1076326"/>
            <a:ext cx="3008400" cy="3518400"/>
          </a:xfrm>
          <a:prstGeom prst="rect">
            <a:avLst/>
          </a:prstGeom>
          <a:noFill/>
          <a:ln>
            <a:noFill/>
          </a:ln>
        </p:spPr>
        <p:txBody>
          <a:bodyPr spcFirstLastPara="1" wrap="square" lIns="91425" tIns="45700" rIns="91425" bIns="45700" anchor="t" anchorCtr="0">
            <a:normAutofit/>
          </a:bodyPr>
          <a:lstStyle>
            <a:lvl1pPr marL="457200" lvl="0" indent="-228600" algn="l" rtl="0">
              <a:spcBef>
                <a:spcPts val="210"/>
              </a:spcBef>
              <a:spcAft>
                <a:spcPts val="0"/>
              </a:spcAft>
              <a:buClr>
                <a:schemeClr val="dk1"/>
              </a:buClr>
              <a:buSzPts val="1050"/>
              <a:buNone/>
              <a:defRPr sz="1050"/>
            </a:lvl1pPr>
            <a:lvl2pPr marL="914400" lvl="1" indent="-228600" algn="l" rtl="0">
              <a:spcBef>
                <a:spcPts val="1200"/>
              </a:spcBef>
              <a:spcAft>
                <a:spcPts val="0"/>
              </a:spcAft>
              <a:buClr>
                <a:schemeClr val="dk1"/>
              </a:buClr>
              <a:buSzPts val="900"/>
              <a:buNone/>
              <a:defRPr sz="900"/>
            </a:lvl2pPr>
            <a:lvl3pPr marL="1371600" lvl="2" indent="-228600" algn="l" rtl="0">
              <a:spcBef>
                <a:spcPts val="1200"/>
              </a:spcBef>
              <a:spcAft>
                <a:spcPts val="0"/>
              </a:spcAft>
              <a:buClr>
                <a:schemeClr val="dk1"/>
              </a:buClr>
              <a:buSzPts val="750"/>
              <a:buNone/>
              <a:defRPr sz="750"/>
            </a:lvl3pPr>
            <a:lvl4pPr marL="1828800" lvl="3" indent="-228600" algn="l" rtl="0">
              <a:spcBef>
                <a:spcPts val="1200"/>
              </a:spcBef>
              <a:spcAft>
                <a:spcPts val="0"/>
              </a:spcAft>
              <a:buClr>
                <a:schemeClr val="dk1"/>
              </a:buClr>
              <a:buSzPts val="675"/>
              <a:buNone/>
              <a:defRPr sz="675"/>
            </a:lvl4pPr>
            <a:lvl5pPr marL="2286000" lvl="4" indent="-228600" algn="l" rtl="0">
              <a:spcBef>
                <a:spcPts val="1200"/>
              </a:spcBef>
              <a:spcAft>
                <a:spcPts val="0"/>
              </a:spcAft>
              <a:buClr>
                <a:schemeClr val="dk1"/>
              </a:buClr>
              <a:buSzPts val="675"/>
              <a:buNone/>
              <a:defRPr sz="675"/>
            </a:lvl5pPr>
            <a:lvl6pPr marL="2743200" lvl="5" indent="-228600" algn="l" rtl="0">
              <a:spcBef>
                <a:spcPts val="1200"/>
              </a:spcBef>
              <a:spcAft>
                <a:spcPts val="0"/>
              </a:spcAft>
              <a:buClr>
                <a:schemeClr val="dk1"/>
              </a:buClr>
              <a:buSzPts val="675"/>
              <a:buNone/>
              <a:defRPr sz="675"/>
            </a:lvl6pPr>
            <a:lvl7pPr marL="3200400" lvl="6" indent="-228600" algn="l" rtl="0">
              <a:spcBef>
                <a:spcPts val="1200"/>
              </a:spcBef>
              <a:spcAft>
                <a:spcPts val="0"/>
              </a:spcAft>
              <a:buClr>
                <a:schemeClr val="dk1"/>
              </a:buClr>
              <a:buSzPts val="675"/>
              <a:buNone/>
              <a:defRPr sz="675"/>
            </a:lvl7pPr>
            <a:lvl8pPr marL="3657600" lvl="7" indent="-228600" algn="l" rtl="0">
              <a:spcBef>
                <a:spcPts val="1200"/>
              </a:spcBef>
              <a:spcAft>
                <a:spcPts val="0"/>
              </a:spcAft>
              <a:buClr>
                <a:schemeClr val="dk1"/>
              </a:buClr>
              <a:buSzPts val="675"/>
              <a:buNone/>
              <a:defRPr sz="675"/>
            </a:lvl8pPr>
            <a:lvl9pPr marL="4114800" lvl="8" indent="-228600" algn="l" rtl="0">
              <a:spcBef>
                <a:spcPts val="1200"/>
              </a:spcBef>
              <a:spcAft>
                <a:spcPts val="1200"/>
              </a:spcAft>
              <a:buClr>
                <a:schemeClr val="dk1"/>
              </a:buClr>
              <a:buSzPts val="675"/>
              <a:buNone/>
              <a:defRPr sz="675"/>
            </a:lvl9pPr>
          </a:lstStyle>
          <a:p>
            <a:endParaRPr/>
          </a:p>
        </p:txBody>
      </p:sp>
      <p:sp>
        <p:nvSpPr>
          <p:cNvPr id="65" name="Google Shape;65;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rgbClr val="434343"/>
              </a:buClr>
              <a:buSzPts val="1800"/>
              <a:buChar char="●"/>
              <a:defRPr>
                <a:solidFill>
                  <a:srgbClr val="434343"/>
                </a:solidFill>
              </a:defRPr>
            </a:lvl1pPr>
            <a:lvl2pPr marL="914400" lvl="1" indent="-317500">
              <a:spcBef>
                <a:spcPts val="0"/>
              </a:spcBef>
              <a:spcAft>
                <a:spcPts val="0"/>
              </a:spcAft>
              <a:buClr>
                <a:srgbClr val="434343"/>
              </a:buClr>
              <a:buSzPts val="1400"/>
              <a:buChar char="○"/>
              <a:defRPr>
                <a:solidFill>
                  <a:srgbClr val="434343"/>
                </a:solidFill>
              </a:defRPr>
            </a:lvl2pPr>
            <a:lvl3pPr marL="1371600" lvl="2" indent="-317500">
              <a:spcBef>
                <a:spcPts val="0"/>
              </a:spcBef>
              <a:spcAft>
                <a:spcPts val="0"/>
              </a:spcAft>
              <a:buClr>
                <a:srgbClr val="434343"/>
              </a:buClr>
              <a:buSzPts val="1400"/>
              <a:buChar char="■"/>
              <a:defRPr>
                <a:solidFill>
                  <a:srgbClr val="434343"/>
                </a:solidFill>
              </a:defRPr>
            </a:lvl3pPr>
            <a:lvl4pPr marL="1828800" lvl="3" indent="-317500">
              <a:spcBef>
                <a:spcPts val="0"/>
              </a:spcBef>
              <a:spcAft>
                <a:spcPts val="0"/>
              </a:spcAft>
              <a:buClr>
                <a:srgbClr val="434343"/>
              </a:buClr>
              <a:buSzPts val="1400"/>
              <a:buChar char="●"/>
              <a:defRPr>
                <a:solidFill>
                  <a:srgbClr val="434343"/>
                </a:solidFill>
              </a:defRPr>
            </a:lvl4pPr>
            <a:lvl5pPr marL="2286000" lvl="4" indent="-317500">
              <a:spcBef>
                <a:spcPts val="0"/>
              </a:spcBef>
              <a:spcAft>
                <a:spcPts val="0"/>
              </a:spcAft>
              <a:buClr>
                <a:srgbClr val="434343"/>
              </a:buClr>
              <a:buSzPts val="1400"/>
              <a:buChar char="○"/>
              <a:defRPr>
                <a:solidFill>
                  <a:srgbClr val="434343"/>
                </a:solidFill>
              </a:defRPr>
            </a:lvl5pPr>
            <a:lvl6pPr marL="2743200" lvl="5" indent="-317500">
              <a:spcBef>
                <a:spcPts val="0"/>
              </a:spcBef>
              <a:spcAft>
                <a:spcPts val="0"/>
              </a:spcAft>
              <a:buClr>
                <a:srgbClr val="434343"/>
              </a:buClr>
              <a:buSzPts val="1400"/>
              <a:buChar char="■"/>
              <a:defRPr>
                <a:solidFill>
                  <a:srgbClr val="434343"/>
                </a:solidFill>
              </a:defRPr>
            </a:lvl6pPr>
            <a:lvl7pPr marL="3200400" lvl="6" indent="-317500">
              <a:spcBef>
                <a:spcPts val="0"/>
              </a:spcBef>
              <a:spcAft>
                <a:spcPts val="0"/>
              </a:spcAft>
              <a:buClr>
                <a:srgbClr val="434343"/>
              </a:buClr>
              <a:buSzPts val="1400"/>
              <a:buChar char="●"/>
              <a:defRPr>
                <a:solidFill>
                  <a:srgbClr val="434343"/>
                </a:solidFill>
              </a:defRPr>
            </a:lvl7pPr>
            <a:lvl8pPr marL="3657600" lvl="7" indent="-317500">
              <a:spcBef>
                <a:spcPts val="0"/>
              </a:spcBef>
              <a:spcAft>
                <a:spcPts val="0"/>
              </a:spcAft>
              <a:buClr>
                <a:srgbClr val="434343"/>
              </a:buClr>
              <a:buSzPts val="1400"/>
              <a:buChar char="○"/>
              <a:defRPr>
                <a:solidFill>
                  <a:srgbClr val="434343"/>
                </a:solidFill>
              </a:defRPr>
            </a:lvl8pPr>
            <a:lvl9pPr marL="4114800" lvl="8" indent="-317500">
              <a:spcBef>
                <a:spcPts val="0"/>
              </a:spcBef>
              <a:spcAft>
                <a:spcPts val="0"/>
              </a:spcAft>
              <a:buClr>
                <a:srgbClr val="434343"/>
              </a:buClr>
              <a:buSzPts val="1400"/>
              <a:buChar char="■"/>
              <a:defRPr>
                <a:solidFill>
                  <a:srgbClr val="434343"/>
                </a:solidFill>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7.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1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8.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9.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0.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1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cran.r-project.org/web/packages/ggplot2/index.html" TargetMode="External"/><Relationship Id="rId2" Type="http://schemas.openxmlformats.org/officeDocument/2006/relationships/notesSlide" Target="../notesSlides/notesSlide114.xml"/><Relationship Id="rId1" Type="http://schemas.openxmlformats.org/officeDocument/2006/relationships/slideLayout" Target="../slideLayouts/slideLayout3.xml"/><Relationship Id="rId5" Type="http://schemas.openxmlformats.org/officeDocument/2006/relationships/image" Target="../media/image53.jpg"/><Relationship Id="rId4" Type="http://schemas.openxmlformats.org/officeDocument/2006/relationships/hyperlink" Target="https://ggplot2.tidyverse.org/"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exts.ggplot2.tidyverse.org/gallery/" TargetMode="External"/><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19.xml.rels><?xml version="1.0" encoding="UTF-8" standalone="yes"?>
<Relationships xmlns="http://schemas.openxmlformats.org/package/2006/relationships"><Relationship Id="rId3" Type="http://schemas.openxmlformats.org/officeDocument/2006/relationships/hyperlink" Target="https://www.openstreetmap.org/" TargetMode="External"/><Relationship Id="rId2" Type="http://schemas.openxmlformats.org/officeDocument/2006/relationships/notesSlide" Target="../notesSlides/notesSlide119.xml"/><Relationship Id="rId1" Type="http://schemas.openxmlformats.org/officeDocument/2006/relationships/slideLayout" Target="../slideLayouts/slideLayout3.xml"/><Relationship Id="rId5" Type="http://schemas.openxmlformats.org/officeDocument/2006/relationships/hyperlink" Target="https://rpubs.com/jcraggy/841199" TargetMode="External"/><Relationship Id="rId4" Type="http://schemas.openxmlformats.org/officeDocument/2006/relationships/hyperlink" Target="http://maps.stamen.com/"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0.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hyperlink" Target="https://www.zora.uzh.ch/id/eprint/48989/" TargetMode="External"/><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hyperlink" Target="https://www.rdocumentation.org/packages/phangorn/versions/2.7.0/topics/neighborNet" TargetMode="External"/><Relationship Id="rId2" Type="http://schemas.openxmlformats.org/officeDocument/2006/relationships/notesSlide" Target="../notesSlides/notesSlide136.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jpg"/></Relationships>
</file>

<file path=ppt/slides/_rels/slide1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7.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1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software-ab.cs.uni-tuebingen.de/download/splitstree4/welcome.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Quantitative methods </a:t>
            </a:r>
            <a:endParaRPr/>
          </a:p>
          <a:p>
            <a:pPr marL="0" lvl="0" indent="0" algn="l" rtl="0">
              <a:spcBef>
                <a:spcPts val="0"/>
              </a:spcBef>
              <a:spcAft>
                <a:spcPts val="0"/>
              </a:spcAft>
              <a:buNone/>
            </a:pPr>
            <a:r>
              <a:rPr lang="en"/>
              <a:t>for typologists </a:t>
            </a:r>
            <a:endParaRPr/>
          </a:p>
          <a:p>
            <a:pPr marL="0" lvl="0" indent="0" algn="l" rtl="0">
              <a:spcBef>
                <a:spcPts val="0"/>
              </a:spcBef>
              <a:spcAft>
                <a:spcPts val="0"/>
              </a:spcAft>
              <a:buNone/>
            </a:pPr>
            <a:r>
              <a:rPr lang="en"/>
              <a:t>using R</a:t>
            </a:r>
            <a:endParaRPr/>
          </a:p>
        </p:txBody>
      </p:sp>
      <p:sp>
        <p:nvSpPr>
          <p:cNvPr id="73" name="Google Shape;73;p15"/>
          <p:cNvSpPr txBox="1">
            <a:spLocks noGrp="1"/>
          </p:cNvSpPr>
          <p:nvPr>
            <p:ph type="subTitle" idx="1"/>
          </p:nvPr>
        </p:nvSpPr>
        <p:spPr>
          <a:xfrm>
            <a:off x="620875" y="3068075"/>
            <a:ext cx="7572900" cy="8136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Teach In - ALT</a:t>
            </a:r>
            <a:endParaRPr/>
          </a:p>
          <a:p>
            <a:pPr marL="0" lvl="0" indent="0" algn="l" rtl="0">
              <a:spcBef>
                <a:spcPts val="0"/>
              </a:spcBef>
              <a:spcAft>
                <a:spcPts val="0"/>
              </a:spcAft>
              <a:buNone/>
            </a:pPr>
            <a:r>
              <a:rPr lang="en"/>
              <a:t>University of Texas at Austin</a:t>
            </a:r>
            <a:endParaRPr/>
          </a:p>
          <a:p>
            <a:pPr marL="0" lvl="0" indent="0" algn="l" rtl="0">
              <a:spcBef>
                <a:spcPts val="0"/>
              </a:spcBef>
              <a:spcAft>
                <a:spcPts val="0"/>
              </a:spcAft>
              <a:buNone/>
            </a:pPr>
            <a:r>
              <a:rPr lang="en"/>
              <a:t>December 14th 2022</a:t>
            </a:r>
            <a:endParaRPr/>
          </a:p>
        </p:txBody>
      </p:sp>
      <p:sp>
        <p:nvSpPr>
          <p:cNvPr id="74" name="Google Shape;74;p15"/>
          <p:cNvSpPr txBox="1">
            <a:spLocks noGrp="1"/>
          </p:cNvSpPr>
          <p:nvPr>
            <p:ph type="subTitle" idx="1"/>
          </p:nvPr>
        </p:nvSpPr>
        <p:spPr>
          <a:xfrm>
            <a:off x="853675" y="3923900"/>
            <a:ext cx="7515300" cy="774900"/>
          </a:xfrm>
          <a:prstGeom prst="rect">
            <a:avLst/>
          </a:prstGeom>
        </p:spPr>
        <p:txBody>
          <a:bodyPr spcFirstLastPara="1" wrap="square" lIns="91425" tIns="91425" rIns="91425" bIns="91425" anchor="t" anchorCtr="0">
            <a:normAutofit fontScale="55000" lnSpcReduction="20000"/>
          </a:bodyPr>
          <a:lstStyle/>
          <a:p>
            <a:pPr marL="0" lvl="0" indent="0" algn="r" rtl="0">
              <a:lnSpc>
                <a:spcPct val="115000"/>
              </a:lnSpc>
              <a:spcBef>
                <a:spcPts val="0"/>
              </a:spcBef>
              <a:spcAft>
                <a:spcPts val="0"/>
              </a:spcAft>
              <a:buNone/>
            </a:pPr>
            <a:r>
              <a:rPr lang="en">
                <a:solidFill>
                  <a:srgbClr val="9FC5E8"/>
                </a:solidFill>
              </a:rPr>
              <a:t>Sandra Auderset (MPI-EVA, Leipzig)</a:t>
            </a:r>
            <a:endParaRPr>
              <a:solidFill>
                <a:srgbClr val="9FC5E8"/>
              </a:solidFill>
            </a:endParaRPr>
          </a:p>
          <a:p>
            <a:pPr marL="0" lvl="0" indent="0" algn="r" rtl="0">
              <a:lnSpc>
                <a:spcPct val="115000"/>
              </a:lnSpc>
              <a:spcBef>
                <a:spcPts val="0"/>
              </a:spcBef>
              <a:spcAft>
                <a:spcPts val="0"/>
              </a:spcAft>
              <a:buNone/>
            </a:pPr>
            <a:r>
              <a:rPr lang="en">
                <a:solidFill>
                  <a:srgbClr val="9FC5E8"/>
                </a:solidFill>
              </a:rPr>
              <a:t>Olena Shcherbakova (MPI-EVA, Leipzig)</a:t>
            </a:r>
            <a:endParaRPr>
              <a:solidFill>
                <a:srgbClr val="9FC5E8"/>
              </a:solidFill>
            </a:endParaRPr>
          </a:p>
          <a:p>
            <a:pPr marL="0" lvl="0" indent="0" algn="r" rtl="0">
              <a:lnSpc>
                <a:spcPct val="115000"/>
              </a:lnSpc>
              <a:spcBef>
                <a:spcPts val="0"/>
              </a:spcBef>
              <a:spcAft>
                <a:spcPts val="0"/>
              </a:spcAft>
              <a:buNone/>
            </a:pPr>
            <a:r>
              <a:rPr lang="en">
                <a:solidFill>
                  <a:srgbClr val="9FC5E8"/>
                </a:solidFill>
              </a:rPr>
              <a:t>Adam Tallman (FSU Jena)</a:t>
            </a:r>
            <a:endParaRPr>
              <a:solidFill>
                <a:srgbClr val="9FC5E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R as a language (atomic vectors)</a:t>
            </a:r>
            <a:endParaRPr/>
          </a:p>
        </p:txBody>
      </p:sp>
      <p:pic>
        <p:nvPicPr>
          <p:cNvPr id="134" name="Google Shape;134;p24"/>
          <p:cNvPicPr preferRelativeResize="0"/>
          <p:nvPr/>
        </p:nvPicPr>
        <p:blipFill>
          <a:blip r:embed="rId3">
            <a:alphaModFix/>
          </a:blip>
          <a:stretch>
            <a:fillRect/>
          </a:stretch>
        </p:blipFill>
        <p:spPr>
          <a:xfrm>
            <a:off x="1648952" y="942975"/>
            <a:ext cx="5724898" cy="43518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1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Reshaping data</a:t>
            </a:r>
            <a:endParaRPr/>
          </a:p>
        </p:txBody>
      </p:sp>
      <p:sp>
        <p:nvSpPr>
          <p:cNvPr id="729" name="Google Shape;729;p114"/>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730" name="Google Shape;730;p114"/>
          <p:cNvPicPr preferRelativeResize="0"/>
          <p:nvPr/>
        </p:nvPicPr>
        <p:blipFill rotWithShape="1">
          <a:blip r:embed="rId3">
            <a:alphaModFix/>
          </a:blip>
          <a:srcRect l="511" t="15405" r="47862" b="40491"/>
          <a:stretch/>
        </p:blipFill>
        <p:spPr>
          <a:xfrm>
            <a:off x="3385096" y="2085739"/>
            <a:ext cx="4990810" cy="2398262"/>
          </a:xfrm>
          <a:prstGeom prst="rect">
            <a:avLst/>
          </a:prstGeom>
          <a:noFill/>
          <a:ln>
            <a:noFill/>
          </a:ln>
        </p:spPr>
      </p:pic>
      <p:pic>
        <p:nvPicPr>
          <p:cNvPr id="731" name="Google Shape;731;p114"/>
          <p:cNvPicPr preferRelativeResize="0"/>
          <p:nvPr/>
        </p:nvPicPr>
        <p:blipFill rotWithShape="1">
          <a:blip r:embed="rId4">
            <a:alphaModFix/>
          </a:blip>
          <a:srcRect l="536" t="15276" r="75096" b="23493"/>
          <a:stretch/>
        </p:blipFill>
        <p:spPr>
          <a:xfrm>
            <a:off x="918840" y="1563625"/>
            <a:ext cx="2323315" cy="3283910"/>
          </a:xfrm>
          <a:prstGeom prst="rect">
            <a:avLst/>
          </a:prstGeom>
          <a:noFill/>
          <a:ln>
            <a:noFill/>
          </a:ln>
        </p:spPr>
      </p:pic>
      <p:sp>
        <p:nvSpPr>
          <p:cNvPr id="732" name="Google Shape;732;p114"/>
          <p:cNvSpPr txBox="1"/>
          <p:nvPr/>
        </p:nvSpPr>
        <p:spPr>
          <a:xfrm>
            <a:off x="126507" y="3084762"/>
            <a:ext cx="441000" cy="253800"/>
          </a:xfrm>
          <a:prstGeom prst="rect">
            <a:avLst/>
          </a:prstGeom>
          <a:solidFill>
            <a:schemeClr val="accent4"/>
          </a:solidFill>
          <a:ln w="25400" cap="flat" cmpd="sng">
            <a:solidFill>
              <a:srgbClr val="6F6F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long</a:t>
            </a:r>
            <a:endParaRPr/>
          </a:p>
        </p:txBody>
      </p:sp>
      <p:sp>
        <p:nvSpPr>
          <p:cNvPr id="733" name="Google Shape;733;p114"/>
          <p:cNvSpPr txBox="1"/>
          <p:nvPr/>
        </p:nvSpPr>
        <p:spPr>
          <a:xfrm>
            <a:off x="8518850" y="3084762"/>
            <a:ext cx="463500" cy="253800"/>
          </a:xfrm>
          <a:prstGeom prst="rect">
            <a:avLst/>
          </a:prstGeom>
          <a:solidFill>
            <a:schemeClr val="accent3"/>
          </a:solidFill>
          <a:ln w="25400" cap="flat" cmpd="sng">
            <a:solidFill>
              <a:srgbClr val="46464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wide</a:t>
            </a:r>
            <a:endParaRPr/>
          </a:p>
        </p:txBody>
      </p:sp>
      <p:sp>
        <p:nvSpPr>
          <p:cNvPr id="734" name="Google Shape;734;p114"/>
          <p:cNvSpPr/>
          <p:nvPr/>
        </p:nvSpPr>
        <p:spPr>
          <a:xfrm>
            <a:off x="1344968" y="1784413"/>
            <a:ext cx="672600" cy="2849700"/>
          </a:xfrm>
          <a:prstGeom prst="rect">
            <a:avLst/>
          </a:prstGeom>
          <a:solidFill>
            <a:schemeClr val="accent4">
              <a:alpha val="498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35" name="Google Shape;735;p114"/>
          <p:cNvSpPr/>
          <p:nvPr/>
        </p:nvSpPr>
        <p:spPr>
          <a:xfrm>
            <a:off x="3668280" y="2290439"/>
            <a:ext cx="1085700" cy="173100"/>
          </a:xfrm>
          <a:prstGeom prst="rect">
            <a:avLst/>
          </a:prstGeom>
          <a:solidFill>
            <a:schemeClr val="accent3">
              <a:alpha val="498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36" name="Google Shape;736;p114"/>
          <p:cNvSpPr/>
          <p:nvPr/>
        </p:nvSpPr>
        <p:spPr>
          <a:xfrm>
            <a:off x="2048134" y="1784413"/>
            <a:ext cx="679200" cy="2849700"/>
          </a:xfrm>
          <a:prstGeom prst="rect">
            <a:avLst/>
          </a:prstGeom>
          <a:solidFill>
            <a:schemeClr val="accent4">
              <a:alpha val="498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37" name="Google Shape;737;p114"/>
          <p:cNvSpPr/>
          <p:nvPr/>
        </p:nvSpPr>
        <p:spPr>
          <a:xfrm>
            <a:off x="4753992" y="2085739"/>
            <a:ext cx="3621900" cy="204600"/>
          </a:xfrm>
          <a:prstGeom prst="rect">
            <a:avLst/>
          </a:prstGeom>
          <a:solidFill>
            <a:schemeClr val="accent3">
              <a:alpha val="498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1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Reshaping data</a:t>
            </a:r>
            <a:endParaRPr/>
          </a:p>
        </p:txBody>
      </p:sp>
      <p:sp>
        <p:nvSpPr>
          <p:cNvPr id="743" name="Google Shape;743;p115"/>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744" name="Google Shape;744;p115"/>
          <p:cNvPicPr preferRelativeResize="0"/>
          <p:nvPr/>
        </p:nvPicPr>
        <p:blipFill rotWithShape="1">
          <a:blip r:embed="rId3">
            <a:alphaModFix/>
          </a:blip>
          <a:srcRect l="511" t="15405" r="47862" b="40491"/>
          <a:stretch/>
        </p:blipFill>
        <p:spPr>
          <a:xfrm>
            <a:off x="3385096" y="2085739"/>
            <a:ext cx="4990810" cy="2398262"/>
          </a:xfrm>
          <a:prstGeom prst="rect">
            <a:avLst/>
          </a:prstGeom>
          <a:noFill/>
          <a:ln>
            <a:noFill/>
          </a:ln>
        </p:spPr>
      </p:pic>
      <p:sp>
        <p:nvSpPr>
          <p:cNvPr id="745" name="Google Shape;745;p115"/>
          <p:cNvSpPr txBox="1"/>
          <p:nvPr/>
        </p:nvSpPr>
        <p:spPr>
          <a:xfrm>
            <a:off x="8518850" y="3084762"/>
            <a:ext cx="463500" cy="253800"/>
          </a:xfrm>
          <a:prstGeom prst="rect">
            <a:avLst/>
          </a:prstGeom>
          <a:solidFill>
            <a:schemeClr val="accent3"/>
          </a:solidFill>
          <a:ln w="25400" cap="flat" cmpd="sng">
            <a:solidFill>
              <a:srgbClr val="46464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wide</a:t>
            </a:r>
            <a:endParaRPr/>
          </a:p>
        </p:txBody>
      </p:sp>
      <p:sp>
        <p:nvSpPr>
          <p:cNvPr id="746" name="Google Shape;746;p115"/>
          <p:cNvSpPr/>
          <p:nvPr/>
        </p:nvSpPr>
        <p:spPr>
          <a:xfrm>
            <a:off x="3668280" y="2290439"/>
            <a:ext cx="1085700" cy="173100"/>
          </a:xfrm>
          <a:prstGeom prst="rect">
            <a:avLst/>
          </a:prstGeom>
          <a:solidFill>
            <a:schemeClr val="accent3">
              <a:alpha val="498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47" name="Google Shape;747;p115"/>
          <p:cNvSpPr/>
          <p:nvPr/>
        </p:nvSpPr>
        <p:spPr>
          <a:xfrm>
            <a:off x="4753992" y="2085739"/>
            <a:ext cx="3621900" cy="204600"/>
          </a:xfrm>
          <a:prstGeom prst="rect">
            <a:avLst/>
          </a:prstGeom>
          <a:solidFill>
            <a:schemeClr val="accent3">
              <a:alpha val="498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48" name="Google Shape;748;p115"/>
          <p:cNvSpPr/>
          <p:nvPr/>
        </p:nvSpPr>
        <p:spPr>
          <a:xfrm>
            <a:off x="457201" y="1186356"/>
            <a:ext cx="3749100" cy="8310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wals_wide &lt;- wals %&gt;%</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pivot_wider(</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names_from = Parameter_ID, </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values_from = Value)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Reshaping data</a:t>
            </a:r>
            <a:endParaRPr/>
          </a:p>
        </p:txBody>
      </p:sp>
      <p:sp>
        <p:nvSpPr>
          <p:cNvPr id="754" name="Google Shape;754;p116"/>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755" name="Google Shape;755;p116"/>
          <p:cNvPicPr preferRelativeResize="0"/>
          <p:nvPr/>
        </p:nvPicPr>
        <p:blipFill rotWithShape="1">
          <a:blip r:embed="rId3">
            <a:alphaModFix/>
          </a:blip>
          <a:srcRect l="536" t="15276" r="75096" b="23493"/>
          <a:stretch/>
        </p:blipFill>
        <p:spPr>
          <a:xfrm>
            <a:off x="918840" y="1563625"/>
            <a:ext cx="2323315" cy="3283910"/>
          </a:xfrm>
          <a:prstGeom prst="rect">
            <a:avLst/>
          </a:prstGeom>
          <a:noFill/>
          <a:ln>
            <a:noFill/>
          </a:ln>
        </p:spPr>
      </p:pic>
      <p:sp>
        <p:nvSpPr>
          <p:cNvPr id="756" name="Google Shape;756;p116"/>
          <p:cNvSpPr txBox="1"/>
          <p:nvPr/>
        </p:nvSpPr>
        <p:spPr>
          <a:xfrm>
            <a:off x="126507" y="3084762"/>
            <a:ext cx="441000" cy="253800"/>
          </a:xfrm>
          <a:prstGeom prst="rect">
            <a:avLst/>
          </a:prstGeom>
          <a:solidFill>
            <a:schemeClr val="accent4"/>
          </a:solidFill>
          <a:ln w="25400" cap="flat" cmpd="sng">
            <a:solidFill>
              <a:srgbClr val="6F6F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long</a:t>
            </a:r>
            <a:endParaRPr/>
          </a:p>
        </p:txBody>
      </p:sp>
      <p:sp>
        <p:nvSpPr>
          <p:cNvPr id="757" name="Google Shape;757;p116"/>
          <p:cNvSpPr/>
          <p:nvPr/>
        </p:nvSpPr>
        <p:spPr>
          <a:xfrm>
            <a:off x="1344968" y="1784413"/>
            <a:ext cx="672600" cy="2849700"/>
          </a:xfrm>
          <a:prstGeom prst="rect">
            <a:avLst/>
          </a:prstGeom>
          <a:solidFill>
            <a:schemeClr val="accent4">
              <a:alpha val="498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58" name="Google Shape;758;p116"/>
          <p:cNvSpPr/>
          <p:nvPr/>
        </p:nvSpPr>
        <p:spPr>
          <a:xfrm>
            <a:off x="2048134" y="1784413"/>
            <a:ext cx="679200" cy="2849700"/>
          </a:xfrm>
          <a:prstGeom prst="rect">
            <a:avLst/>
          </a:prstGeom>
          <a:solidFill>
            <a:schemeClr val="accent4">
              <a:alpha val="498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59" name="Google Shape;759;p116"/>
          <p:cNvSpPr/>
          <p:nvPr/>
        </p:nvSpPr>
        <p:spPr>
          <a:xfrm>
            <a:off x="4572000" y="2093650"/>
            <a:ext cx="3653100" cy="20313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0" u="none" strike="noStrike" cap="none">
                <a:solidFill>
                  <a:schemeClr val="dk1"/>
                </a:solidFill>
                <a:latin typeface="Roboto Mono"/>
                <a:ea typeface="Roboto Mono"/>
                <a:cs typeface="Roboto Mono"/>
                <a:sym typeface="Roboto Mono"/>
              </a:rPr>
              <a:t>wals_long &lt;- wals_wide %&gt;% </a:t>
            </a:r>
            <a:endParaRPr/>
          </a:p>
          <a:p>
            <a:pPr marL="0" marR="0" lvl="0" indent="0" algn="l" rtl="0">
              <a:lnSpc>
                <a:spcPct val="100000"/>
              </a:lnSpc>
              <a:spcBef>
                <a:spcPts val="0"/>
              </a:spcBef>
              <a:spcAft>
                <a:spcPts val="0"/>
              </a:spcAft>
              <a:buNone/>
            </a:pPr>
            <a:r>
              <a:rPr lang="en" sz="1800" b="0" i="0" u="none" strike="noStrike" cap="none">
                <a:solidFill>
                  <a:schemeClr val="dk1"/>
                </a:solidFill>
                <a:latin typeface="Roboto Mono"/>
                <a:ea typeface="Roboto Mono"/>
                <a:cs typeface="Roboto Mono"/>
                <a:sym typeface="Roboto Mono"/>
              </a:rPr>
              <a:t>  pivot_longer(</a:t>
            </a:r>
            <a:endParaRPr/>
          </a:p>
          <a:p>
            <a:pPr marL="0" marR="0" lvl="0" indent="0" algn="l" rtl="0">
              <a:lnSpc>
                <a:spcPct val="100000"/>
              </a:lnSpc>
              <a:spcBef>
                <a:spcPts val="0"/>
              </a:spcBef>
              <a:spcAft>
                <a:spcPts val="0"/>
              </a:spcAft>
              <a:buNone/>
            </a:pPr>
            <a:r>
              <a:rPr lang="en" sz="1800" b="0" i="0" u="none" strike="noStrike" cap="none">
                <a:solidFill>
                  <a:schemeClr val="dk1"/>
                </a:solidFill>
                <a:latin typeface="Roboto Mono"/>
                <a:ea typeface="Roboto Mono"/>
                <a:cs typeface="Roboto Mono"/>
                <a:sym typeface="Roboto Mono"/>
              </a:rPr>
              <a:t>    cols = !Name,</a:t>
            </a:r>
            <a:endParaRPr/>
          </a:p>
          <a:p>
            <a:pPr marL="0" marR="0" lvl="0" indent="0" algn="l" rtl="0">
              <a:lnSpc>
                <a:spcPct val="100000"/>
              </a:lnSpc>
              <a:spcBef>
                <a:spcPts val="0"/>
              </a:spcBef>
              <a:spcAft>
                <a:spcPts val="0"/>
              </a:spcAft>
              <a:buNone/>
            </a:pPr>
            <a:r>
              <a:rPr lang="en" sz="1800" b="0" i="0" u="none" strike="noStrike" cap="none">
                <a:solidFill>
                  <a:schemeClr val="dk1"/>
                </a:solidFill>
                <a:latin typeface="Roboto Mono"/>
                <a:ea typeface="Roboto Mono"/>
                <a:cs typeface="Roboto Mono"/>
                <a:sym typeface="Roboto Mono"/>
              </a:rPr>
              <a:t>    names_to = "Parameter_ID", </a:t>
            </a:r>
            <a:endParaRPr/>
          </a:p>
          <a:p>
            <a:pPr marL="0" marR="0" lvl="0" indent="0" algn="l" rtl="0">
              <a:lnSpc>
                <a:spcPct val="100000"/>
              </a:lnSpc>
              <a:spcBef>
                <a:spcPts val="0"/>
              </a:spcBef>
              <a:spcAft>
                <a:spcPts val="0"/>
              </a:spcAft>
              <a:buNone/>
            </a:pPr>
            <a:r>
              <a:rPr lang="en" sz="1800" b="0" i="0" u="none" strike="noStrike" cap="none">
                <a:solidFill>
                  <a:schemeClr val="dk1"/>
                </a:solidFill>
                <a:latin typeface="Roboto Mono"/>
                <a:ea typeface="Roboto Mono"/>
                <a:cs typeface="Roboto Mono"/>
                <a:sym typeface="Roboto Mono"/>
              </a:rPr>
              <a:t>    values_to = "Value")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1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Joining dataframes</a:t>
            </a:r>
            <a:endParaRPr/>
          </a:p>
        </p:txBody>
      </p:sp>
      <p:sp>
        <p:nvSpPr>
          <p:cNvPr id="765" name="Google Shape;765;p117"/>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766" name="Google Shape;766;p117"/>
          <p:cNvPicPr preferRelativeResize="0"/>
          <p:nvPr/>
        </p:nvPicPr>
        <p:blipFill rotWithShape="1">
          <a:blip r:embed="rId3">
            <a:alphaModFix/>
          </a:blip>
          <a:srcRect/>
          <a:stretch/>
        </p:blipFill>
        <p:spPr>
          <a:xfrm>
            <a:off x="1514194" y="2372004"/>
            <a:ext cx="5438312" cy="1569313"/>
          </a:xfrm>
          <a:prstGeom prst="rect">
            <a:avLst/>
          </a:prstGeom>
          <a:noFill/>
          <a:ln>
            <a:noFill/>
          </a:ln>
        </p:spPr>
      </p:pic>
      <p:sp>
        <p:nvSpPr>
          <p:cNvPr id="767" name="Google Shape;767;p117"/>
          <p:cNvSpPr/>
          <p:nvPr/>
        </p:nvSpPr>
        <p:spPr>
          <a:xfrm>
            <a:off x="768096" y="4882897"/>
            <a:ext cx="4572000" cy="2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50" b="0" i="0" u="none" strike="noStrike" cap="none">
                <a:solidFill>
                  <a:srgbClr val="000000"/>
                </a:solidFill>
                <a:latin typeface="Arial"/>
                <a:ea typeface="Arial"/>
                <a:cs typeface="Arial"/>
                <a:sym typeface="Arial"/>
              </a:rPr>
              <a:t>https://jmsallan.netlify.app/blog/joining-relational-tables-in-dplyr/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1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Joining dataframes</a:t>
            </a:r>
            <a:endParaRPr/>
          </a:p>
        </p:txBody>
      </p:sp>
      <p:sp>
        <p:nvSpPr>
          <p:cNvPr id="773" name="Google Shape;773;p118"/>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774" name="Google Shape;774;p118"/>
          <p:cNvPicPr preferRelativeResize="0"/>
          <p:nvPr/>
        </p:nvPicPr>
        <p:blipFill rotWithShape="1">
          <a:blip r:embed="rId3">
            <a:alphaModFix/>
          </a:blip>
          <a:srcRect l="510" t="15404" r="78737" b="43949"/>
          <a:stretch/>
        </p:blipFill>
        <p:spPr>
          <a:xfrm>
            <a:off x="275386" y="2647855"/>
            <a:ext cx="1897603" cy="2090691"/>
          </a:xfrm>
          <a:prstGeom prst="rect">
            <a:avLst/>
          </a:prstGeom>
          <a:noFill/>
          <a:ln>
            <a:noFill/>
          </a:ln>
        </p:spPr>
      </p:pic>
      <p:pic>
        <p:nvPicPr>
          <p:cNvPr id="775" name="Google Shape;775;p118"/>
          <p:cNvPicPr preferRelativeResize="0"/>
          <p:nvPr/>
        </p:nvPicPr>
        <p:blipFill rotWithShape="1">
          <a:blip r:embed="rId4">
            <a:alphaModFix/>
          </a:blip>
          <a:srcRect l="510" t="15535" r="76918" b="43817"/>
          <a:stretch/>
        </p:blipFill>
        <p:spPr>
          <a:xfrm>
            <a:off x="2373013" y="2647855"/>
            <a:ext cx="2064058" cy="2090691"/>
          </a:xfrm>
          <a:prstGeom prst="rect">
            <a:avLst/>
          </a:prstGeom>
          <a:noFill/>
          <a:ln>
            <a:noFill/>
          </a:ln>
        </p:spPr>
      </p:pic>
      <p:sp>
        <p:nvSpPr>
          <p:cNvPr id="776" name="Google Shape;776;p118"/>
          <p:cNvSpPr/>
          <p:nvPr/>
        </p:nvSpPr>
        <p:spPr>
          <a:xfrm>
            <a:off x="247387" y="1826275"/>
            <a:ext cx="1953600" cy="6462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View(values_glottolog)</a:t>
            </a:r>
            <a:endParaRPr sz="900"/>
          </a:p>
        </p:txBody>
      </p:sp>
      <p:sp>
        <p:nvSpPr>
          <p:cNvPr id="777" name="Google Shape;777;p118"/>
          <p:cNvSpPr/>
          <p:nvPr/>
        </p:nvSpPr>
        <p:spPr>
          <a:xfrm>
            <a:off x="2487350" y="1826275"/>
            <a:ext cx="1835400" cy="6462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View(languages_glottolog)</a:t>
            </a:r>
            <a:endParaRPr sz="900"/>
          </a:p>
        </p:txBody>
      </p:sp>
      <p:sp>
        <p:nvSpPr>
          <p:cNvPr id="778" name="Google Shape;778;p118"/>
          <p:cNvSpPr/>
          <p:nvPr/>
        </p:nvSpPr>
        <p:spPr>
          <a:xfrm>
            <a:off x="4820475" y="1640250"/>
            <a:ext cx="4209300" cy="9315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300">
                <a:solidFill>
                  <a:schemeClr val="dk1"/>
                </a:solidFill>
                <a:latin typeface="Roboto Mono"/>
                <a:ea typeface="Roboto Mono"/>
                <a:cs typeface="Roboto Mono"/>
                <a:sym typeface="Roboto Mono"/>
              </a:rPr>
              <a:t>values_glottolog %&gt;%</a:t>
            </a:r>
            <a:endParaRPr sz="13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300">
                <a:solidFill>
                  <a:schemeClr val="dk1"/>
                </a:solidFill>
                <a:latin typeface="Roboto Mono"/>
                <a:ea typeface="Roboto Mono"/>
                <a:cs typeface="Roboto Mono"/>
                <a:sym typeface="Roboto Mono"/>
              </a:rPr>
              <a:t>  left_join(languages_glottolog,</a:t>
            </a:r>
            <a:endParaRPr sz="13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300">
                <a:solidFill>
                  <a:schemeClr val="dk1"/>
                </a:solidFill>
                <a:latin typeface="Roboto Mono"/>
                <a:ea typeface="Roboto Mono"/>
                <a:cs typeface="Roboto Mono"/>
                <a:sym typeface="Roboto Mono"/>
              </a:rPr>
              <a:t>  by=c("Language_ID"="Glottocode")) %&gt;%</a:t>
            </a:r>
            <a:endParaRPr sz="130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300">
                <a:solidFill>
                  <a:schemeClr val="dk1"/>
                </a:solidFill>
                <a:latin typeface="Roboto Mono"/>
                <a:ea typeface="Roboto Mono"/>
                <a:cs typeface="Roboto Mono"/>
                <a:sym typeface="Roboto Mono"/>
              </a:rPr>
              <a:t>  View()</a:t>
            </a:r>
            <a:endParaRPr sz="1300">
              <a:solidFill>
                <a:schemeClr val="dk1"/>
              </a:solidFill>
              <a:latin typeface="Roboto Mono"/>
              <a:ea typeface="Roboto Mono"/>
              <a:cs typeface="Roboto Mono"/>
              <a:sym typeface="Roboto Mono"/>
            </a:endParaRPr>
          </a:p>
        </p:txBody>
      </p:sp>
      <p:pic>
        <p:nvPicPr>
          <p:cNvPr id="779" name="Google Shape;779;p118"/>
          <p:cNvPicPr preferRelativeResize="0"/>
          <p:nvPr/>
        </p:nvPicPr>
        <p:blipFill rotWithShape="1">
          <a:blip r:embed="rId5">
            <a:alphaModFix/>
          </a:blip>
          <a:srcRect l="874" t="15098" r="68980" b="42678"/>
          <a:stretch/>
        </p:blipFill>
        <p:spPr>
          <a:xfrm>
            <a:off x="5410800" y="2607350"/>
            <a:ext cx="2756448" cy="21716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1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Separating and uniting columns</a:t>
            </a:r>
            <a:endParaRPr/>
          </a:p>
        </p:txBody>
      </p:sp>
      <p:sp>
        <p:nvSpPr>
          <p:cNvPr id="785" name="Google Shape;785;p119"/>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786" name="Google Shape;786;p119"/>
          <p:cNvPicPr preferRelativeResize="0"/>
          <p:nvPr/>
        </p:nvPicPr>
        <p:blipFill rotWithShape="1">
          <a:blip r:embed="rId3">
            <a:alphaModFix/>
          </a:blip>
          <a:srcRect l="509" t="15405" r="78956" b="43688"/>
          <a:stretch/>
        </p:blipFill>
        <p:spPr>
          <a:xfrm>
            <a:off x="720751" y="2654311"/>
            <a:ext cx="1877626" cy="2104007"/>
          </a:xfrm>
          <a:prstGeom prst="rect">
            <a:avLst/>
          </a:prstGeom>
          <a:noFill/>
          <a:ln>
            <a:noFill/>
          </a:ln>
        </p:spPr>
      </p:pic>
      <p:sp>
        <p:nvSpPr>
          <p:cNvPr id="787" name="Google Shape;787;p119"/>
          <p:cNvSpPr/>
          <p:nvPr/>
        </p:nvSpPr>
        <p:spPr>
          <a:xfrm>
            <a:off x="43830" y="1714500"/>
            <a:ext cx="3231600" cy="8310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values_glottolog &lt;- read_csv("data/cldf_glottolog/</a:t>
            </a:r>
            <a:endParaRPr sz="1200" b="0"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values.csv") %&gt;%</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select(ID)</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2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Separating and uniting columns</a:t>
            </a:r>
            <a:endParaRPr/>
          </a:p>
        </p:txBody>
      </p:sp>
      <p:sp>
        <p:nvSpPr>
          <p:cNvPr id="793" name="Google Shape;793;p120"/>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794" name="Google Shape;794;p120"/>
          <p:cNvPicPr preferRelativeResize="0"/>
          <p:nvPr/>
        </p:nvPicPr>
        <p:blipFill rotWithShape="1">
          <a:blip r:embed="rId3">
            <a:alphaModFix/>
          </a:blip>
          <a:srcRect l="509" t="15405" r="78956" b="43688"/>
          <a:stretch/>
        </p:blipFill>
        <p:spPr>
          <a:xfrm>
            <a:off x="720751" y="2654311"/>
            <a:ext cx="1877626" cy="2104007"/>
          </a:xfrm>
          <a:prstGeom prst="rect">
            <a:avLst/>
          </a:prstGeom>
          <a:noFill/>
          <a:ln>
            <a:noFill/>
          </a:ln>
        </p:spPr>
      </p:pic>
      <p:sp>
        <p:nvSpPr>
          <p:cNvPr id="795" name="Google Shape;795;p120"/>
          <p:cNvSpPr/>
          <p:nvPr/>
        </p:nvSpPr>
        <p:spPr>
          <a:xfrm>
            <a:off x="43830" y="1714500"/>
            <a:ext cx="3231600" cy="8310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values_glottolog &lt;- read_csv("data/cldf_glottolog/</a:t>
            </a:r>
            <a:endParaRPr sz="1200" b="0"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values.csv") %&gt;%</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select(ID)</a:t>
            </a:r>
            <a:endParaRPr/>
          </a:p>
        </p:txBody>
      </p:sp>
      <p:sp>
        <p:nvSpPr>
          <p:cNvPr id="796" name="Google Shape;796;p120"/>
          <p:cNvSpPr/>
          <p:nvPr/>
        </p:nvSpPr>
        <p:spPr>
          <a:xfrm>
            <a:off x="3444059" y="1355541"/>
            <a:ext cx="2681700" cy="12003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sep_values_glottolog &lt;- </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values_glottolog %&gt;%</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a:t>
            </a:r>
            <a:r>
              <a:rPr lang="en" sz="1200" b="1" i="0" u="none" strike="noStrike" cap="none">
                <a:solidFill>
                  <a:schemeClr val="dk1"/>
                </a:solidFill>
                <a:latin typeface="Roboto Mono"/>
                <a:ea typeface="Roboto Mono"/>
                <a:cs typeface="Roboto Mono"/>
                <a:sym typeface="Roboto Mono"/>
              </a:rPr>
              <a:t>separate</a:t>
            </a:r>
            <a:r>
              <a:rPr lang="en" sz="1200" b="0" i="0" u="none" strike="noStrike" cap="none">
                <a:solidFill>
                  <a:schemeClr val="dk1"/>
                </a:solidFill>
                <a:latin typeface="Roboto Mono"/>
                <a:ea typeface="Roboto Mono"/>
                <a:cs typeface="Roboto Mono"/>
                <a:sym typeface="Roboto Mono"/>
              </a:rPr>
              <a:t>(ID, </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c("Language_ID", 	"Parameter_ID"), </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sep = "-")</a:t>
            </a:r>
            <a:endParaRPr/>
          </a:p>
        </p:txBody>
      </p:sp>
      <p:pic>
        <p:nvPicPr>
          <p:cNvPr id="797" name="Google Shape;797;p120"/>
          <p:cNvPicPr preferRelativeResize="0"/>
          <p:nvPr/>
        </p:nvPicPr>
        <p:blipFill rotWithShape="1">
          <a:blip r:embed="rId4">
            <a:alphaModFix/>
          </a:blip>
          <a:srcRect l="509" t="15405" r="78956" b="43688"/>
          <a:stretch/>
        </p:blipFill>
        <p:spPr>
          <a:xfrm>
            <a:off x="3687374" y="2654311"/>
            <a:ext cx="1877626" cy="210400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2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Separating and uniting columns</a:t>
            </a:r>
            <a:endParaRPr/>
          </a:p>
        </p:txBody>
      </p:sp>
      <p:sp>
        <p:nvSpPr>
          <p:cNvPr id="803" name="Google Shape;803;p121"/>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804" name="Google Shape;804;p121"/>
          <p:cNvPicPr preferRelativeResize="0"/>
          <p:nvPr/>
        </p:nvPicPr>
        <p:blipFill rotWithShape="1">
          <a:blip r:embed="rId3">
            <a:alphaModFix/>
          </a:blip>
          <a:srcRect l="509" t="15405" r="78956" b="43688"/>
          <a:stretch/>
        </p:blipFill>
        <p:spPr>
          <a:xfrm>
            <a:off x="720751" y="2654311"/>
            <a:ext cx="1877626" cy="2104007"/>
          </a:xfrm>
          <a:prstGeom prst="rect">
            <a:avLst/>
          </a:prstGeom>
          <a:noFill/>
          <a:ln>
            <a:noFill/>
          </a:ln>
        </p:spPr>
      </p:pic>
      <p:sp>
        <p:nvSpPr>
          <p:cNvPr id="805" name="Google Shape;805;p121"/>
          <p:cNvSpPr/>
          <p:nvPr/>
        </p:nvSpPr>
        <p:spPr>
          <a:xfrm>
            <a:off x="43830" y="1714500"/>
            <a:ext cx="3231600" cy="8310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values_glottolog &lt;- read_csv("data/cldf_glottolog/</a:t>
            </a:r>
            <a:endParaRPr sz="1200" b="0"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values.csv") %&gt;%</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select(ID)</a:t>
            </a:r>
            <a:endParaRPr/>
          </a:p>
        </p:txBody>
      </p:sp>
      <p:sp>
        <p:nvSpPr>
          <p:cNvPr id="806" name="Google Shape;806;p121"/>
          <p:cNvSpPr/>
          <p:nvPr/>
        </p:nvSpPr>
        <p:spPr>
          <a:xfrm>
            <a:off x="3444059" y="1355541"/>
            <a:ext cx="2681700" cy="12003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sep_values_glottolog &lt;- </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values_glottolog %&gt;%</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a:t>
            </a:r>
            <a:r>
              <a:rPr lang="en" sz="1200" b="1" i="0" u="none" strike="noStrike" cap="none">
                <a:solidFill>
                  <a:schemeClr val="dk1"/>
                </a:solidFill>
                <a:latin typeface="Roboto Mono"/>
                <a:ea typeface="Roboto Mono"/>
                <a:cs typeface="Roboto Mono"/>
                <a:sym typeface="Roboto Mono"/>
              </a:rPr>
              <a:t>separate</a:t>
            </a:r>
            <a:r>
              <a:rPr lang="en" sz="1200" b="0" i="0" u="none" strike="noStrike" cap="none">
                <a:solidFill>
                  <a:schemeClr val="dk1"/>
                </a:solidFill>
                <a:latin typeface="Roboto Mono"/>
                <a:ea typeface="Roboto Mono"/>
                <a:cs typeface="Roboto Mono"/>
                <a:sym typeface="Roboto Mono"/>
              </a:rPr>
              <a:t>(ID, </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c("Language_ID", 	"Parameter_ID"), </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sep = "-")</a:t>
            </a:r>
            <a:endParaRPr/>
          </a:p>
        </p:txBody>
      </p:sp>
      <p:sp>
        <p:nvSpPr>
          <p:cNvPr id="807" name="Google Shape;807;p121"/>
          <p:cNvSpPr/>
          <p:nvPr/>
        </p:nvSpPr>
        <p:spPr>
          <a:xfrm>
            <a:off x="6294534" y="1893223"/>
            <a:ext cx="2817900" cy="6462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united_values_glottolog &lt;- sep_values_glottolog %&gt;%</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a:t>
            </a:r>
            <a:r>
              <a:rPr lang="en" sz="1200" b="1" i="0" u="none" strike="noStrike" cap="none">
                <a:solidFill>
                  <a:schemeClr val="dk1"/>
                </a:solidFill>
                <a:latin typeface="Roboto Mono"/>
                <a:ea typeface="Roboto Mono"/>
                <a:cs typeface="Roboto Mono"/>
                <a:sym typeface="Roboto Mono"/>
              </a:rPr>
              <a:t>unite</a:t>
            </a:r>
            <a:r>
              <a:rPr lang="en" sz="1200" b="0" i="0" u="none" strike="noStrike" cap="none">
                <a:solidFill>
                  <a:schemeClr val="dk1"/>
                </a:solidFill>
                <a:latin typeface="Roboto Mono"/>
                <a:ea typeface="Roboto Mono"/>
                <a:cs typeface="Roboto Mono"/>
                <a:sym typeface="Roboto Mono"/>
              </a:rPr>
              <a:t>(ID, sep = " ")</a:t>
            </a:r>
            <a:endParaRPr/>
          </a:p>
        </p:txBody>
      </p:sp>
      <p:pic>
        <p:nvPicPr>
          <p:cNvPr id="808" name="Google Shape;808;p121"/>
          <p:cNvPicPr preferRelativeResize="0"/>
          <p:nvPr/>
        </p:nvPicPr>
        <p:blipFill rotWithShape="1">
          <a:blip r:embed="rId4">
            <a:alphaModFix/>
          </a:blip>
          <a:srcRect l="509" t="15405" r="78956" b="43688"/>
          <a:stretch/>
        </p:blipFill>
        <p:spPr>
          <a:xfrm>
            <a:off x="3687374" y="2654311"/>
            <a:ext cx="1877626" cy="2104007"/>
          </a:xfrm>
          <a:prstGeom prst="rect">
            <a:avLst/>
          </a:prstGeom>
          <a:noFill/>
          <a:ln>
            <a:noFill/>
          </a:ln>
        </p:spPr>
      </p:pic>
      <p:pic>
        <p:nvPicPr>
          <p:cNvPr id="809" name="Google Shape;809;p121"/>
          <p:cNvPicPr preferRelativeResize="0"/>
          <p:nvPr/>
        </p:nvPicPr>
        <p:blipFill rotWithShape="1">
          <a:blip r:embed="rId5">
            <a:alphaModFix/>
          </a:blip>
          <a:srcRect l="997" t="15947" r="78468" b="43689"/>
          <a:stretch/>
        </p:blipFill>
        <p:spPr>
          <a:xfrm>
            <a:off x="6788463" y="2603948"/>
            <a:ext cx="1993954" cy="220473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2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Selecting columns and Subsetting the rows</a:t>
            </a:r>
            <a:endParaRPr/>
          </a:p>
        </p:txBody>
      </p:sp>
      <p:sp>
        <p:nvSpPr>
          <p:cNvPr id="815" name="Google Shape;815;p122"/>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816" name="Google Shape;816;p122"/>
          <p:cNvPicPr preferRelativeResize="0"/>
          <p:nvPr/>
        </p:nvPicPr>
        <p:blipFill rotWithShape="1">
          <a:blip r:embed="rId3">
            <a:alphaModFix/>
          </a:blip>
          <a:srcRect l="582" t="15536" r="74078" b="44204"/>
          <a:stretch/>
        </p:blipFill>
        <p:spPr>
          <a:xfrm>
            <a:off x="768096" y="2661304"/>
            <a:ext cx="2317070" cy="2070716"/>
          </a:xfrm>
          <a:prstGeom prst="rect">
            <a:avLst/>
          </a:prstGeom>
          <a:noFill/>
          <a:ln>
            <a:noFill/>
          </a:ln>
        </p:spPr>
      </p:pic>
      <p:pic>
        <p:nvPicPr>
          <p:cNvPr id="817" name="Google Shape;817;p122"/>
          <p:cNvPicPr preferRelativeResize="0"/>
          <p:nvPr/>
        </p:nvPicPr>
        <p:blipFill rotWithShape="1">
          <a:blip r:embed="rId4">
            <a:alphaModFix/>
          </a:blip>
          <a:srcRect l="800" t="15406" r="73859" b="44335"/>
          <a:stretch/>
        </p:blipFill>
        <p:spPr>
          <a:xfrm>
            <a:off x="5741079" y="2661304"/>
            <a:ext cx="2317070" cy="2070716"/>
          </a:xfrm>
          <a:prstGeom prst="rect">
            <a:avLst/>
          </a:prstGeom>
          <a:noFill/>
          <a:ln>
            <a:noFill/>
          </a:ln>
        </p:spPr>
      </p:pic>
      <p:sp>
        <p:nvSpPr>
          <p:cNvPr id="818" name="Google Shape;818;p122"/>
          <p:cNvSpPr/>
          <p:nvPr/>
        </p:nvSpPr>
        <p:spPr>
          <a:xfrm>
            <a:off x="5506376" y="1758179"/>
            <a:ext cx="3417900" cy="4617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wals_aa &lt;- wals %&gt;%</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a:t>
            </a:r>
            <a:r>
              <a:rPr lang="en" sz="1200" b="1" i="0" u="none" strike="noStrike" cap="none">
                <a:solidFill>
                  <a:schemeClr val="dk1"/>
                </a:solidFill>
                <a:latin typeface="Roboto Mono"/>
                <a:ea typeface="Roboto Mono"/>
                <a:cs typeface="Roboto Mono"/>
                <a:sym typeface="Roboto Mono"/>
              </a:rPr>
              <a:t>filter</a:t>
            </a:r>
            <a:r>
              <a:rPr lang="en" sz="1200" b="0" i="0" u="none" strike="noStrike" cap="none">
                <a:solidFill>
                  <a:schemeClr val="dk1"/>
                </a:solidFill>
                <a:latin typeface="Roboto Mono"/>
                <a:ea typeface="Roboto Mono"/>
                <a:cs typeface="Roboto Mono"/>
                <a:sym typeface="Roboto Mono"/>
              </a:rPr>
              <a:t>(Family == "Afro-Asiatic")</a:t>
            </a:r>
            <a:endParaRPr/>
          </a:p>
        </p:txBody>
      </p:sp>
      <p:sp>
        <p:nvSpPr>
          <p:cNvPr id="819" name="Google Shape;819;p122"/>
          <p:cNvSpPr/>
          <p:nvPr/>
        </p:nvSpPr>
        <p:spPr>
          <a:xfrm>
            <a:off x="124675" y="1729225"/>
            <a:ext cx="5062500" cy="5196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wals &lt;-read_delim("data/cldf_wals/languages.csv") %&gt;%</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a:t>
            </a:r>
            <a:r>
              <a:rPr lang="en" sz="1200" b="1" i="0" u="none" strike="noStrike" cap="none">
                <a:solidFill>
                  <a:schemeClr val="dk1"/>
                </a:solidFill>
                <a:latin typeface="Roboto Mono"/>
                <a:ea typeface="Roboto Mono"/>
                <a:cs typeface="Roboto Mono"/>
                <a:sym typeface="Roboto Mono"/>
              </a:rPr>
              <a:t>select</a:t>
            </a:r>
            <a:r>
              <a:rPr lang="en" sz="1200" b="0" i="0" u="none" strike="noStrike" cap="none">
                <a:solidFill>
                  <a:schemeClr val="dk1"/>
                </a:solidFill>
                <a:latin typeface="Roboto Mono"/>
                <a:ea typeface="Roboto Mono"/>
                <a:cs typeface="Roboto Mono"/>
                <a:sym typeface="Roboto Mono"/>
              </a:rPr>
              <a:t>(Name, Family)</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2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Create new variables and modify existing ones</a:t>
            </a:r>
            <a:endParaRPr/>
          </a:p>
        </p:txBody>
      </p:sp>
      <p:sp>
        <p:nvSpPr>
          <p:cNvPr id="825" name="Google Shape;825;p123"/>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826" name="Google Shape;826;p123"/>
          <p:cNvPicPr preferRelativeResize="0"/>
          <p:nvPr/>
        </p:nvPicPr>
        <p:blipFill rotWithShape="1">
          <a:blip r:embed="rId3">
            <a:alphaModFix/>
          </a:blip>
          <a:srcRect l="582" t="15536" r="74078" b="44204"/>
          <a:stretch/>
        </p:blipFill>
        <p:spPr>
          <a:xfrm>
            <a:off x="768096" y="2661304"/>
            <a:ext cx="2317070" cy="2070716"/>
          </a:xfrm>
          <a:prstGeom prst="rect">
            <a:avLst/>
          </a:prstGeom>
          <a:noFill/>
          <a:ln>
            <a:noFill/>
          </a:ln>
        </p:spPr>
      </p:pic>
      <p:sp>
        <p:nvSpPr>
          <p:cNvPr id="827" name="Google Shape;827;p123"/>
          <p:cNvSpPr/>
          <p:nvPr/>
        </p:nvSpPr>
        <p:spPr>
          <a:xfrm>
            <a:off x="79898" y="1515230"/>
            <a:ext cx="5208300" cy="4617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wals &lt;- read_delim("data/cldf_wals/languages.csv“) %&gt;%</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select(Name, Family)</a:t>
            </a:r>
            <a:endParaRPr/>
          </a:p>
        </p:txBody>
      </p:sp>
      <p:sp>
        <p:nvSpPr>
          <p:cNvPr id="828" name="Google Shape;828;p123"/>
          <p:cNvSpPr/>
          <p:nvPr/>
        </p:nvSpPr>
        <p:spPr>
          <a:xfrm>
            <a:off x="5384710" y="1515229"/>
            <a:ext cx="3679500" cy="8310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wals %&gt;%</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a:t>
            </a:r>
            <a:r>
              <a:rPr lang="en" sz="1200" b="1" i="0" u="none" strike="noStrike" cap="none">
                <a:solidFill>
                  <a:schemeClr val="dk1"/>
                </a:solidFill>
                <a:latin typeface="Roboto Mono"/>
                <a:ea typeface="Roboto Mono"/>
                <a:cs typeface="Roboto Mono"/>
                <a:sym typeface="Roboto Mono"/>
              </a:rPr>
              <a:t>mutate</a:t>
            </a:r>
            <a:r>
              <a:rPr lang="en" sz="1200" b="0" i="0" u="none" strike="noStrike" cap="none">
                <a:solidFill>
                  <a:schemeClr val="dk1"/>
                </a:solidFill>
                <a:latin typeface="Roboto Mono"/>
                <a:ea typeface="Roboto Mono"/>
                <a:cs typeface="Roboto Mono"/>
                <a:sym typeface="Roboto Mono"/>
              </a:rPr>
              <a:t>(Creole = </a:t>
            </a:r>
            <a:endParaRPr/>
          </a:p>
          <a:p>
            <a:pPr marL="0" marR="0" lvl="0" indent="0" algn="l" rtl="0">
              <a:lnSpc>
                <a:spcPct val="100000"/>
              </a:lnSpc>
              <a:spcBef>
                <a:spcPts val="0"/>
              </a:spcBef>
              <a:spcAft>
                <a:spcPts val="0"/>
              </a:spcAft>
              <a:buNone/>
            </a:pPr>
            <a:r>
              <a:rPr lang="en" sz="1200" b="0" i="0" u="none" strike="noStrike" cap="none">
                <a:solidFill>
                  <a:schemeClr val="dk1"/>
                </a:solidFill>
                <a:latin typeface="Roboto Mono"/>
                <a:ea typeface="Roboto Mono"/>
                <a:cs typeface="Roboto Mono"/>
                <a:sym typeface="Roboto Mono"/>
              </a:rPr>
              <a:t>	</a:t>
            </a:r>
            <a:r>
              <a:rPr lang="en" sz="1200" b="1" i="0" u="none" strike="noStrike" cap="none">
                <a:solidFill>
                  <a:schemeClr val="dk1"/>
                </a:solidFill>
                <a:latin typeface="Roboto Mono"/>
                <a:ea typeface="Roboto Mono"/>
                <a:cs typeface="Roboto Mono"/>
                <a:sym typeface="Roboto Mono"/>
              </a:rPr>
              <a:t>ifelse</a:t>
            </a:r>
            <a:r>
              <a:rPr lang="en" sz="1200" b="0" i="0" u="none" strike="noStrike" cap="none">
                <a:solidFill>
                  <a:schemeClr val="dk1"/>
                </a:solidFill>
                <a:latin typeface="Roboto Mono"/>
                <a:ea typeface="Roboto Mono"/>
                <a:cs typeface="Roboto Mono"/>
                <a:sym typeface="Roboto Mono"/>
              </a:rPr>
              <a:t>(str_detect(Name, 	"Creole"), 1, 0)) %&gt;% View()</a:t>
            </a:r>
            <a:endParaRPr/>
          </a:p>
        </p:txBody>
      </p:sp>
      <p:pic>
        <p:nvPicPr>
          <p:cNvPr id="829" name="Google Shape;829;p123"/>
          <p:cNvPicPr preferRelativeResize="0"/>
          <p:nvPr/>
        </p:nvPicPr>
        <p:blipFill rotWithShape="1">
          <a:blip r:embed="rId4">
            <a:alphaModFix/>
          </a:blip>
          <a:srcRect l="875" t="15664" r="68833" b="44075"/>
          <a:stretch/>
        </p:blipFill>
        <p:spPr>
          <a:xfrm>
            <a:off x="5288315" y="2673652"/>
            <a:ext cx="2769835" cy="20707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R as a language (atomic vectors)</a:t>
            </a:r>
            <a:endParaRPr/>
          </a:p>
        </p:txBody>
      </p:sp>
      <p:sp>
        <p:nvSpPr>
          <p:cNvPr id="140" name="Google Shape;140;p25"/>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fontScale="92500" lnSpcReduction="20000"/>
          </a:bodyPr>
          <a:lstStyle/>
          <a:p>
            <a:pPr marL="342900" lvl="0" indent="-331470" algn="l" rtl="0">
              <a:spcBef>
                <a:spcPts val="0"/>
              </a:spcBef>
              <a:spcAft>
                <a:spcPts val="0"/>
              </a:spcAft>
              <a:buClr>
                <a:schemeClr val="dk1"/>
              </a:buClr>
              <a:buSzPct val="100000"/>
              <a:buChar char="●"/>
            </a:pPr>
            <a:r>
              <a:rPr lang="en" sz="2400">
                <a:solidFill>
                  <a:schemeClr val="dk1"/>
                </a:solidFill>
                <a:latin typeface="Calibri"/>
                <a:ea typeface="Calibri"/>
                <a:cs typeface="Calibri"/>
                <a:sym typeface="Calibri"/>
              </a:rPr>
              <a:t>An atomic vector is a single vector (like a list) of data.</a:t>
            </a:r>
            <a:endParaRPr/>
          </a:p>
          <a:p>
            <a:pPr marL="342900" lvl="0" indent="-33147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The following would be atomic vectors - say a short list of morphemes in English and an allomorphy score for each of them.</a:t>
            </a:r>
            <a:endParaRPr/>
          </a:p>
          <a:p>
            <a:pPr marL="342900" lvl="0" indent="0" algn="l" rtl="0">
              <a:spcBef>
                <a:spcPts val="480"/>
              </a:spcBef>
              <a:spcAft>
                <a:spcPts val="1200"/>
              </a:spcAft>
              <a:buClr>
                <a:schemeClr val="dk1"/>
              </a:buClr>
              <a:buSzPct val="133333"/>
              <a:buNone/>
            </a:pPr>
            <a:r>
              <a:rPr lang="en">
                <a:latin typeface="Courier"/>
                <a:ea typeface="Courier"/>
                <a:cs typeface="Courier"/>
                <a:sym typeface="Courier"/>
              </a:rPr>
              <a:t>morphemes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c</a:t>
            </a:r>
            <a:r>
              <a:rPr lang="en">
                <a:latin typeface="Courier"/>
                <a:ea typeface="Courier"/>
                <a:cs typeface="Courier"/>
                <a:sym typeface="Courier"/>
              </a:rPr>
              <a:t>(</a:t>
            </a:r>
            <a:r>
              <a:rPr lang="en">
                <a:solidFill>
                  <a:srgbClr val="4070A0"/>
                </a:solidFill>
                <a:latin typeface="Courier"/>
                <a:ea typeface="Courier"/>
                <a:cs typeface="Courier"/>
                <a:sym typeface="Courier"/>
              </a:rPr>
              <a:t>"The"</a:t>
            </a:r>
            <a:r>
              <a:rPr lang="en">
                <a:latin typeface="Courier"/>
                <a:ea typeface="Courier"/>
                <a:cs typeface="Courier"/>
                <a:sym typeface="Courier"/>
              </a:rPr>
              <a:t>, </a:t>
            </a:r>
            <a:r>
              <a:rPr lang="en">
                <a:solidFill>
                  <a:srgbClr val="4070A0"/>
                </a:solidFill>
                <a:latin typeface="Courier"/>
                <a:ea typeface="Courier"/>
                <a:cs typeface="Courier"/>
                <a:sym typeface="Courier"/>
              </a:rPr>
              <a:t>"class"</a:t>
            </a:r>
            <a:r>
              <a:rPr lang="en">
                <a:latin typeface="Courier"/>
                <a:ea typeface="Courier"/>
                <a:cs typeface="Courier"/>
                <a:sym typeface="Courier"/>
              </a:rPr>
              <a:t>, </a:t>
            </a:r>
            <a:r>
              <a:rPr lang="en">
                <a:solidFill>
                  <a:srgbClr val="4070A0"/>
                </a:solidFill>
                <a:latin typeface="Courier"/>
                <a:ea typeface="Courier"/>
                <a:cs typeface="Courier"/>
                <a:sym typeface="Courier"/>
              </a:rPr>
              <a:t>"will"</a:t>
            </a:r>
            <a:r>
              <a:rPr lang="en">
                <a:latin typeface="Courier"/>
                <a:ea typeface="Courier"/>
                <a:cs typeface="Courier"/>
                <a:sym typeface="Courier"/>
              </a:rPr>
              <a:t>, </a:t>
            </a:r>
            <a:r>
              <a:rPr lang="en">
                <a:solidFill>
                  <a:srgbClr val="4070A0"/>
                </a:solidFill>
                <a:latin typeface="Courier"/>
                <a:ea typeface="Courier"/>
                <a:cs typeface="Courier"/>
                <a:sym typeface="Courier"/>
              </a:rPr>
              <a:t>"continue"</a:t>
            </a:r>
            <a:r>
              <a:rPr lang="en">
                <a:latin typeface="Courier"/>
                <a:ea typeface="Courier"/>
                <a:cs typeface="Courier"/>
                <a:sym typeface="Courier"/>
              </a:rPr>
              <a:t>, </a:t>
            </a:r>
            <a:r>
              <a:rPr lang="en">
                <a:solidFill>
                  <a:srgbClr val="4070A0"/>
                </a:solidFill>
                <a:latin typeface="Courier"/>
                <a:ea typeface="Courier"/>
                <a:cs typeface="Courier"/>
                <a:sym typeface="Courier"/>
              </a:rPr>
              <a:t>"until"</a:t>
            </a:r>
            <a:r>
              <a:rPr lang="en">
                <a:latin typeface="Courier"/>
                <a:ea typeface="Courier"/>
                <a:cs typeface="Courier"/>
                <a:sym typeface="Courier"/>
              </a:rPr>
              <a:t>, </a:t>
            </a:r>
            <a:r>
              <a:rPr lang="en">
                <a:solidFill>
                  <a:srgbClr val="4070A0"/>
                </a:solidFill>
                <a:latin typeface="Courier"/>
                <a:ea typeface="Courier"/>
                <a:cs typeface="Courier"/>
                <a:sym typeface="Courier"/>
              </a:rPr>
              <a:t>"the"</a:t>
            </a:r>
            <a:r>
              <a:rPr lang="en">
                <a:latin typeface="Courier"/>
                <a:ea typeface="Courier"/>
                <a:cs typeface="Courier"/>
                <a:sym typeface="Courier"/>
              </a:rPr>
              <a:t>, </a:t>
            </a:r>
            <a:r>
              <a:rPr lang="en">
                <a:solidFill>
                  <a:srgbClr val="4070A0"/>
                </a:solidFill>
                <a:latin typeface="Courier"/>
                <a:ea typeface="Courier"/>
                <a:cs typeface="Courier"/>
                <a:sym typeface="Courier"/>
              </a:rPr>
              <a:t>"participant"</a:t>
            </a:r>
            <a:r>
              <a:rPr lang="en">
                <a:latin typeface="Courier"/>
                <a:ea typeface="Courier"/>
                <a:cs typeface="Courier"/>
                <a:sym typeface="Courier"/>
              </a:rPr>
              <a:t>, </a:t>
            </a:r>
            <a:r>
              <a:rPr lang="en">
                <a:solidFill>
                  <a:srgbClr val="4070A0"/>
                </a:solidFill>
                <a:latin typeface="Courier"/>
                <a:ea typeface="Courier"/>
                <a:cs typeface="Courier"/>
                <a:sym typeface="Courier"/>
              </a:rPr>
              <a:t>"-s"</a:t>
            </a:r>
            <a:r>
              <a:rPr lang="en">
                <a:latin typeface="Courier"/>
                <a:ea typeface="Courier"/>
                <a:cs typeface="Courier"/>
                <a:sym typeface="Courier"/>
              </a:rPr>
              <a:t>, </a:t>
            </a:r>
            <a:r>
              <a:rPr lang="en">
                <a:solidFill>
                  <a:srgbClr val="4070A0"/>
                </a:solidFill>
                <a:latin typeface="Courier"/>
                <a:ea typeface="Courier"/>
                <a:cs typeface="Courier"/>
                <a:sym typeface="Courier"/>
              </a:rPr>
              <a:t>"leave"</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pos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c</a:t>
            </a:r>
            <a:r>
              <a:rPr lang="en">
                <a:latin typeface="Courier"/>
                <a:ea typeface="Courier"/>
                <a:cs typeface="Courier"/>
                <a:sym typeface="Courier"/>
              </a:rPr>
              <a:t>(</a:t>
            </a:r>
            <a:r>
              <a:rPr lang="en">
                <a:solidFill>
                  <a:srgbClr val="4070A0"/>
                </a:solidFill>
                <a:latin typeface="Courier"/>
                <a:ea typeface="Courier"/>
                <a:cs typeface="Courier"/>
                <a:sym typeface="Courier"/>
              </a:rPr>
              <a:t>"Det"</a:t>
            </a:r>
            <a:r>
              <a:rPr lang="en">
                <a:latin typeface="Courier"/>
                <a:ea typeface="Courier"/>
                <a:cs typeface="Courier"/>
                <a:sym typeface="Courier"/>
              </a:rPr>
              <a:t>, </a:t>
            </a:r>
            <a:r>
              <a:rPr lang="en">
                <a:solidFill>
                  <a:srgbClr val="4070A0"/>
                </a:solidFill>
                <a:latin typeface="Courier"/>
                <a:ea typeface="Courier"/>
                <a:cs typeface="Courier"/>
                <a:sym typeface="Courier"/>
              </a:rPr>
              <a:t>"Noun"</a:t>
            </a:r>
            <a:r>
              <a:rPr lang="en">
                <a:latin typeface="Courier"/>
                <a:ea typeface="Courier"/>
                <a:cs typeface="Courier"/>
                <a:sym typeface="Courier"/>
              </a:rPr>
              <a:t>, </a:t>
            </a:r>
            <a:r>
              <a:rPr lang="en">
                <a:solidFill>
                  <a:srgbClr val="4070A0"/>
                </a:solidFill>
                <a:latin typeface="Courier"/>
                <a:ea typeface="Courier"/>
                <a:cs typeface="Courier"/>
                <a:sym typeface="Courier"/>
              </a:rPr>
              <a:t>"Aux"</a:t>
            </a:r>
            <a:r>
              <a:rPr lang="en">
                <a:latin typeface="Courier"/>
                <a:ea typeface="Courier"/>
                <a:cs typeface="Courier"/>
                <a:sym typeface="Courier"/>
              </a:rPr>
              <a:t>, </a:t>
            </a:r>
            <a:r>
              <a:rPr lang="en">
                <a:solidFill>
                  <a:srgbClr val="4070A0"/>
                </a:solidFill>
                <a:latin typeface="Courier"/>
                <a:ea typeface="Courier"/>
                <a:cs typeface="Courier"/>
                <a:sym typeface="Courier"/>
              </a:rPr>
              <a:t>"Verb"</a:t>
            </a:r>
            <a:r>
              <a:rPr lang="en">
                <a:latin typeface="Courier"/>
                <a:ea typeface="Courier"/>
                <a:cs typeface="Courier"/>
                <a:sym typeface="Courier"/>
              </a:rPr>
              <a:t>, </a:t>
            </a:r>
            <a:r>
              <a:rPr lang="en">
                <a:solidFill>
                  <a:srgbClr val="4070A0"/>
                </a:solidFill>
                <a:latin typeface="Courier"/>
                <a:ea typeface="Courier"/>
                <a:cs typeface="Courier"/>
                <a:sym typeface="Courier"/>
              </a:rPr>
              <a:t>"Prep"</a:t>
            </a:r>
            <a:r>
              <a:rPr lang="en">
                <a:latin typeface="Courier"/>
                <a:ea typeface="Courier"/>
                <a:cs typeface="Courier"/>
                <a:sym typeface="Courier"/>
              </a:rPr>
              <a:t>, </a:t>
            </a:r>
            <a:r>
              <a:rPr lang="en">
                <a:solidFill>
                  <a:srgbClr val="4070A0"/>
                </a:solidFill>
                <a:latin typeface="Courier"/>
                <a:ea typeface="Courier"/>
                <a:cs typeface="Courier"/>
                <a:sym typeface="Courier"/>
              </a:rPr>
              <a:t>"Det"</a:t>
            </a:r>
            <a:r>
              <a:rPr lang="en">
                <a:latin typeface="Courier"/>
                <a:ea typeface="Courier"/>
                <a:cs typeface="Courier"/>
                <a:sym typeface="Courier"/>
              </a:rPr>
              <a:t>, </a:t>
            </a:r>
            <a:r>
              <a:rPr lang="en">
                <a:solidFill>
                  <a:srgbClr val="4070A0"/>
                </a:solidFill>
                <a:latin typeface="Courier"/>
                <a:ea typeface="Courier"/>
                <a:cs typeface="Courier"/>
                <a:sym typeface="Courier"/>
              </a:rPr>
              <a:t>"Noun"</a:t>
            </a:r>
            <a:r>
              <a:rPr lang="en">
                <a:latin typeface="Courier"/>
                <a:ea typeface="Courier"/>
                <a:cs typeface="Courier"/>
                <a:sym typeface="Courier"/>
              </a:rPr>
              <a:t>, </a:t>
            </a:r>
            <a:r>
              <a:rPr lang="en">
                <a:solidFill>
                  <a:srgbClr val="4070A0"/>
                </a:solidFill>
                <a:latin typeface="Courier"/>
                <a:ea typeface="Courier"/>
                <a:cs typeface="Courier"/>
                <a:sym typeface="Courier"/>
              </a:rPr>
              <a:t>"PL"</a:t>
            </a:r>
            <a:r>
              <a:rPr lang="en">
                <a:latin typeface="Courier"/>
                <a:ea typeface="Courier"/>
                <a:cs typeface="Courier"/>
                <a:sym typeface="Courier"/>
              </a:rPr>
              <a:t>, </a:t>
            </a:r>
            <a:r>
              <a:rPr lang="en">
                <a:solidFill>
                  <a:srgbClr val="4070A0"/>
                </a:solidFill>
                <a:latin typeface="Courier"/>
                <a:ea typeface="Courier"/>
                <a:cs typeface="Courier"/>
                <a:sym typeface="Courier"/>
              </a:rPr>
              <a:t>"Verb"</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duration.seconds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c</a:t>
            </a:r>
            <a:r>
              <a:rPr lang="en">
                <a:latin typeface="Courier"/>
                <a:ea typeface="Courier"/>
                <a:cs typeface="Courier"/>
                <a:sym typeface="Courier"/>
              </a:rPr>
              <a:t>(</a:t>
            </a:r>
            <a:r>
              <a:rPr lang="en">
                <a:solidFill>
                  <a:srgbClr val="4070A0"/>
                </a:solidFill>
                <a:latin typeface="Courier"/>
                <a:ea typeface="Courier"/>
                <a:cs typeface="Courier"/>
                <a:sym typeface="Courier"/>
              </a:rPr>
              <a:t>"0.07538"</a:t>
            </a:r>
            <a:r>
              <a:rPr lang="en">
                <a:latin typeface="Courier"/>
                <a:ea typeface="Courier"/>
                <a:cs typeface="Courier"/>
                <a:sym typeface="Courier"/>
              </a:rPr>
              <a:t>,</a:t>
            </a:r>
            <a:r>
              <a:rPr lang="en">
                <a:solidFill>
                  <a:srgbClr val="4070A0"/>
                </a:solidFill>
                <a:latin typeface="Courier"/>
                <a:ea typeface="Courier"/>
                <a:cs typeface="Courier"/>
                <a:sym typeface="Courier"/>
              </a:rPr>
              <a:t>"0.382087"</a:t>
            </a:r>
            <a:r>
              <a:rPr lang="en">
                <a:latin typeface="Courier"/>
                <a:ea typeface="Courier"/>
                <a:cs typeface="Courier"/>
                <a:sym typeface="Courier"/>
              </a:rPr>
              <a:t>,</a:t>
            </a:r>
            <a:r>
              <a:rPr lang="en">
                <a:solidFill>
                  <a:srgbClr val="4070A0"/>
                </a:solidFill>
                <a:latin typeface="Courier"/>
                <a:ea typeface="Courier"/>
                <a:cs typeface="Courier"/>
                <a:sym typeface="Courier"/>
              </a:rPr>
              <a:t>"0.130065"</a:t>
            </a:r>
            <a:r>
              <a:rPr lang="en">
                <a:latin typeface="Courier"/>
                <a:ea typeface="Courier"/>
                <a:cs typeface="Courier"/>
                <a:sym typeface="Courier"/>
              </a:rPr>
              <a:t>,</a:t>
            </a:r>
            <a:r>
              <a:rPr lang="en">
                <a:solidFill>
                  <a:srgbClr val="4070A0"/>
                </a:solidFill>
                <a:latin typeface="Courier"/>
                <a:ea typeface="Courier"/>
                <a:cs typeface="Courier"/>
                <a:sym typeface="Courier"/>
              </a:rPr>
              <a:t>"0.605475"</a:t>
            </a:r>
            <a:r>
              <a:rPr lang="en">
                <a:latin typeface="Courier"/>
                <a:ea typeface="Courier"/>
                <a:cs typeface="Courier"/>
                <a:sym typeface="Courier"/>
              </a:rPr>
              <a:t>, </a:t>
            </a:r>
            <a:r>
              <a:rPr lang="en">
                <a:solidFill>
                  <a:srgbClr val="4070A0"/>
                </a:solidFill>
                <a:latin typeface="Courier"/>
                <a:ea typeface="Courier"/>
                <a:cs typeface="Courier"/>
                <a:sym typeface="Courier"/>
              </a:rPr>
              <a:t>"0.399165"</a:t>
            </a:r>
            <a:r>
              <a:rPr lang="en">
                <a:latin typeface="Courier"/>
                <a:ea typeface="Courier"/>
                <a:cs typeface="Courier"/>
                <a:sym typeface="Courier"/>
              </a:rPr>
              <a:t>, </a:t>
            </a:r>
            <a:r>
              <a:rPr lang="en">
                <a:solidFill>
                  <a:srgbClr val="4070A0"/>
                </a:solidFill>
                <a:latin typeface="Courier"/>
                <a:ea typeface="Courier"/>
                <a:cs typeface="Courier"/>
                <a:sym typeface="Courier"/>
              </a:rPr>
              <a:t>"0.107640"</a:t>
            </a:r>
            <a:r>
              <a:rPr lang="en">
                <a:latin typeface="Courier"/>
                <a:ea typeface="Courier"/>
                <a:cs typeface="Courier"/>
                <a:sym typeface="Courier"/>
              </a:rPr>
              <a:t>, </a:t>
            </a:r>
            <a:r>
              <a:rPr lang="en">
                <a:solidFill>
                  <a:srgbClr val="4070A0"/>
                </a:solidFill>
                <a:latin typeface="Courier"/>
                <a:ea typeface="Courier"/>
                <a:cs typeface="Courier"/>
                <a:sym typeface="Courier"/>
              </a:rPr>
              <a:t>"0.556140"</a:t>
            </a:r>
            <a:r>
              <a:rPr lang="en">
                <a:latin typeface="Courier"/>
                <a:ea typeface="Courier"/>
                <a:cs typeface="Courier"/>
                <a:sym typeface="Courier"/>
              </a:rPr>
              <a:t>, </a:t>
            </a:r>
            <a:r>
              <a:rPr lang="en">
                <a:solidFill>
                  <a:srgbClr val="4070A0"/>
                </a:solidFill>
                <a:latin typeface="Courier"/>
                <a:ea typeface="Courier"/>
                <a:cs typeface="Courier"/>
                <a:sym typeface="Courier"/>
              </a:rPr>
              <a:t>"0.121781"</a:t>
            </a:r>
            <a:r>
              <a:rPr lang="en">
                <a:latin typeface="Courier"/>
                <a:ea typeface="Courier"/>
                <a:cs typeface="Courier"/>
                <a:sym typeface="Courier"/>
              </a:rPr>
              <a:t>, </a:t>
            </a:r>
            <a:r>
              <a:rPr lang="en">
                <a:solidFill>
                  <a:srgbClr val="4070A0"/>
                </a:solidFill>
                <a:latin typeface="Courier"/>
                <a:ea typeface="Courier"/>
                <a:cs typeface="Courier"/>
                <a:sym typeface="Courier"/>
              </a:rPr>
              <a:t>"0.322920"</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lexical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c</a:t>
            </a:r>
            <a:r>
              <a:rPr lang="en">
                <a:latin typeface="Courier"/>
                <a:ea typeface="Courier"/>
                <a:cs typeface="Courier"/>
                <a:sym typeface="Courier"/>
              </a:rPr>
              <a:t>(F, T, F, T, F, F, T, F, 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2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Create new variables and modify existing ones</a:t>
            </a:r>
            <a:endParaRPr/>
          </a:p>
        </p:txBody>
      </p:sp>
      <p:sp>
        <p:nvSpPr>
          <p:cNvPr id="835" name="Google Shape;835;p124"/>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836" name="Google Shape;836;p124"/>
          <p:cNvPicPr preferRelativeResize="0"/>
          <p:nvPr/>
        </p:nvPicPr>
        <p:blipFill rotWithShape="1">
          <a:blip r:embed="rId3">
            <a:alphaModFix/>
          </a:blip>
          <a:srcRect l="582" t="15536" r="74078" b="44204"/>
          <a:stretch/>
        </p:blipFill>
        <p:spPr>
          <a:xfrm>
            <a:off x="768096" y="2661304"/>
            <a:ext cx="2317070" cy="2070716"/>
          </a:xfrm>
          <a:prstGeom prst="rect">
            <a:avLst/>
          </a:prstGeom>
          <a:noFill/>
          <a:ln>
            <a:noFill/>
          </a:ln>
        </p:spPr>
      </p:pic>
      <p:sp>
        <p:nvSpPr>
          <p:cNvPr id="837" name="Google Shape;837;p124"/>
          <p:cNvSpPr/>
          <p:nvPr/>
        </p:nvSpPr>
        <p:spPr>
          <a:xfrm>
            <a:off x="131750" y="1458101"/>
            <a:ext cx="4492200" cy="6579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50" b="0" i="0" u="none" strike="noStrike" cap="none">
                <a:solidFill>
                  <a:schemeClr val="dk1"/>
                </a:solidFill>
                <a:latin typeface="Roboto Mono"/>
                <a:ea typeface="Roboto Mono"/>
                <a:cs typeface="Roboto Mono"/>
                <a:sym typeface="Roboto Mono"/>
              </a:rPr>
              <a:t>wals &lt;-</a:t>
            </a:r>
            <a:r>
              <a:rPr lang="en" sz="1150">
                <a:solidFill>
                  <a:schemeClr val="dk1"/>
                </a:solidFill>
                <a:latin typeface="Roboto Mono"/>
                <a:ea typeface="Roboto Mono"/>
                <a:cs typeface="Roboto Mono"/>
                <a:sym typeface="Roboto Mono"/>
              </a:rPr>
              <a:t> </a:t>
            </a:r>
            <a:r>
              <a:rPr lang="en" sz="1150" b="0" i="0" u="none" strike="noStrike" cap="none">
                <a:solidFill>
                  <a:schemeClr val="dk1"/>
                </a:solidFill>
                <a:latin typeface="Roboto Mono"/>
                <a:ea typeface="Roboto Mono"/>
                <a:cs typeface="Roboto Mono"/>
                <a:sym typeface="Roboto Mono"/>
              </a:rPr>
              <a:t>read_delim("data/cldf_wals/languages.csv") %&gt;%</a:t>
            </a:r>
            <a:endParaRPr sz="1500"/>
          </a:p>
          <a:p>
            <a:pPr marL="0" marR="0" lvl="0" indent="0" algn="l" rtl="0">
              <a:lnSpc>
                <a:spcPct val="100000"/>
              </a:lnSpc>
              <a:spcBef>
                <a:spcPts val="0"/>
              </a:spcBef>
              <a:spcAft>
                <a:spcPts val="0"/>
              </a:spcAft>
              <a:buNone/>
            </a:pPr>
            <a:r>
              <a:rPr lang="en" sz="1150" b="0" i="0" u="none" strike="noStrike" cap="none">
                <a:solidFill>
                  <a:schemeClr val="dk1"/>
                </a:solidFill>
                <a:latin typeface="Roboto Mono"/>
                <a:ea typeface="Roboto Mono"/>
                <a:cs typeface="Roboto Mono"/>
                <a:sym typeface="Roboto Mono"/>
              </a:rPr>
              <a:t>  	select(Name, Family)</a:t>
            </a:r>
            <a:endParaRPr sz="1500"/>
          </a:p>
        </p:txBody>
      </p:sp>
      <p:sp>
        <p:nvSpPr>
          <p:cNvPr id="838" name="Google Shape;838;p124"/>
          <p:cNvSpPr/>
          <p:nvPr/>
        </p:nvSpPr>
        <p:spPr>
          <a:xfrm>
            <a:off x="4828425" y="1458100"/>
            <a:ext cx="4213800" cy="10524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50" b="0" i="0" u="none" strike="noStrike" cap="none">
                <a:solidFill>
                  <a:schemeClr val="dk1"/>
                </a:solidFill>
                <a:latin typeface="Roboto Mono"/>
                <a:ea typeface="Roboto Mono"/>
                <a:cs typeface="Roboto Mono"/>
                <a:sym typeface="Roboto Mono"/>
              </a:rPr>
              <a:t>wals %&gt;% </a:t>
            </a:r>
            <a:r>
              <a:rPr lang="en" sz="1150" b="1" i="0" u="none" strike="noStrike" cap="none">
                <a:solidFill>
                  <a:schemeClr val="dk1"/>
                </a:solidFill>
                <a:latin typeface="Roboto Mono"/>
                <a:ea typeface="Roboto Mono"/>
                <a:cs typeface="Roboto Mono"/>
                <a:sym typeface="Roboto Mono"/>
              </a:rPr>
              <a:t>mutate</a:t>
            </a:r>
            <a:r>
              <a:rPr lang="en" sz="1150" b="0" i="0" u="none" strike="noStrike" cap="none">
                <a:solidFill>
                  <a:schemeClr val="dk1"/>
                </a:solidFill>
                <a:latin typeface="Roboto Mono"/>
                <a:ea typeface="Roboto Mono"/>
                <a:cs typeface="Roboto Mono"/>
                <a:sym typeface="Roboto Mono"/>
              </a:rPr>
              <a:t>(Creole = </a:t>
            </a:r>
            <a:endParaRPr sz="1500"/>
          </a:p>
          <a:p>
            <a:pPr marL="0" marR="0" lvl="0" indent="0" algn="l" rtl="0">
              <a:lnSpc>
                <a:spcPct val="100000"/>
              </a:lnSpc>
              <a:spcBef>
                <a:spcPts val="0"/>
              </a:spcBef>
              <a:spcAft>
                <a:spcPts val="0"/>
              </a:spcAft>
              <a:buNone/>
            </a:pPr>
            <a:r>
              <a:rPr lang="en" sz="1150" b="0" i="0" u="none" strike="noStrike" cap="none">
                <a:solidFill>
                  <a:schemeClr val="dk1"/>
                </a:solidFill>
                <a:latin typeface="Roboto Mono"/>
                <a:ea typeface="Roboto Mono"/>
                <a:cs typeface="Roboto Mono"/>
                <a:sym typeface="Roboto Mono"/>
              </a:rPr>
              <a:t>	</a:t>
            </a:r>
            <a:r>
              <a:rPr lang="en" sz="1150" b="1" i="0" u="none" strike="noStrike" cap="none">
                <a:solidFill>
                  <a:schemeClr val="dk1"/>
                </a:solidFill>
                <a:latin typeface="Roboto Mono"/>
                <a:ea typeface="Roboto Mono"/>
                <a:cs typeface="Roboto Mono"/>
                <a:sym typeface="Roboto Mono"/>
              </a:rPr>
              <a:t>case_when</a:t>
            </a:r>
            <a:r>
              <a:rPr lang="en" sz="1150" b="0" i="0" u="none" strike="noStrike" cap="none">
                <a:solidFill>
                  <a:schemeClr val="dk1"/>
                </a:solidFill>
                <a:latin typeface="Roboto Mono"/>
                <a:ea typeface="Roboto Mono"/>
                <a:cs typeface="Roboto Mono"/>
                <a:sym typeface="Roboto Mono"/>
              </a:rPr>
              <a:t>(</a:t>
            </a:r>
            <a:endParaRPr sz="1500"/>
          </a:p>
          <a:p>
            <a:pPr marL="0" marR="0" lvl="0" indent="0" algn="l" rtl="0">
              <a:lnSpc>
                <a:spcPct val="100000"/>
              </a:lnSpc>
              <a:spcBef>
                <a:spcPts val="0"/>
              </a:spcBef>
              <a:spcAft>
                <a:spcPts val="0"/>
              </a:spcAft>
              <a:buNone/>
            </a:pPr>
            <a:r>
              <a:rPr lang="en" sz="1150" b="0" i="0" u="none" strike="noStrike" cap="none">
                <a:solidFill>
                  <a:schemeClr val="dk1"/>
                </a:solidFill>
                <a:latin typeface="Roboto Mono"/>
                <a:ea typeface="Roboto Mono"/>
                <a:cs typeface="Roboto Mono"/>
                <a:sym typeface="Roboto Mono"/>
              </a:rPr>
              <a:t>	str_detect(Name, "Creole") ~ "Creole",</a:t>
            </a:r>
            <a:endParaRPr sz="1500"/>
          </a:p>
          <a:p>
            <a:pPr marL="0" marR="0" lvl="0" indent="0" algn="l" rtl="0">
              <a:lnSpc>
                <a:spcPct val="100000"/>
              </a:lnSpc>
              <a:spcBef>
                <a:spcPts val="0"/>
              </a:spcBef>
              <a:spcAft>
                <a:spcPts val="0"/>
              </a:spcAft>
              <a:buNone/>
            </a:pPr>
            <a:r>
              <a:rPr lang="en" sz="1150" b="0" i="0" u="none" strike="noStrike" cap="none">
                <a:solidFill>
                  <a:schemeClr val="dk1"/>
                </a:solidFill>
                <a:latin typeface="Roboto Mono"/>
                <a:ea typeface="Roboto Mono"/>
                <a:cs typeface="Roboto Mono"/>
                <a:sym typeface="Roboto Mono"/>
              </a:rPr>
              <a:t>	str_detect(Name, "Pidgin") ~ "Pidgin",</a:t>
            </a:r>
            <a:endParaRPr sz="1500"/>
          </a:p>
          <a:p>
            <a:pPr marL="0" marR="0" lvl="0" indent="0" algn="l" rtl="0">
              <a:lnSpc>
                <a:spcPct val="100000"/>
              </a:lnSpc>
              <a:spcBef>
                <a:spcPts val="0"/>
              </a:spcBef>
              <a:spcAft>
                <a:spcPts val="0"/>
              </a:spcAft>
              <a:buNone/>
            </a:pPr>
            <a:r>
              <a:rPr lang="en" sz="1150" b="0" i="0" u="none" strike="noStrike" cap="none">
                <a:solidFill>
                  <a:schemeClr val="dk1"/>
                </a:solidFill>
                <a:latin typeface="Roboto Mono"/>
                <a:ea typeface="Roboto Mono"/>
                <a:cs typeface="Roboto Mono"/>
                <a:sym typeface="Roboto Mono"/>
              </a:rPr>
              <a:t>	TRUE ~ "other")) %&gt;% View()</a:t>
            </a:r>
            <a:endParaRPr sz="1500"/>
          </a:p>
        </p:txBody>
      </p:sp>
      <p:pic>
        <p:nvPicPr>
          <p:cNvPr id="839" name="Google Shape;839;p124"/>
          <p:cNvPicPr preferRelativeResize="0"/>
          <p:nvPr/>
        </p:nvPicPr>
        <p:blipFill rotWithShape="1">
          <a:blip r:embed="rId4">
            <a:alphaModFix/>
          </a:blip>
          <a:srcRect l="872" t="16052" r="69054" b="44594"/>
          <a:stretch/>
        </p:blipFill>
        <p:spPr>
          <a:xfrm>
            <a:off x="5308292" y="2707912"/>
            <a:ext cx="2749858" cy="202410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2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Create new variables and modify existing ones</a:t>
            </a:r>
            <a:endParaRPr/>
          </a:p>
        </p:txBody>
      </p:sp>
      <p:sp>
        <p:nvSpPr>
          <p:cNvPr id="845" name="Google Shape;845;p125"/>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846" name="Google Shape;846;p125"/>
          <p:cNvPicPr preferRelativeResize="0"/>
          <p:nvPr/>
        </p:nvPicPr>
        <p:blipFill rotWithShape="1">
          <a:blip r:embed="rId3">
            <a:alphaModFix/>
          </a:blip>
          <a:srcRect l="583" t="15534" r="59440" b="42264"/>
          <a:stretch/>
        </p:blipFill>
        <p:spPr>
          <a:xfrm>
            <a:off x="5290988" y="1486451"/>
            <a:ext cx="3655382" cy="2170592"/>
          </a:xfrm>
          <a:prstGeom prst="rect">
            <a:avLst/>
          </a:prstGeom>
          <a:noFill/>
          <a:ln>
            <a:noFill/>
          </a:ln>
        </p:spPr>
      </p:pic>
      <p:sp>
        <p:nvSpPr>
          <p:cNvPr id="847" name="Google Shape;847;p125"/>
          <p:cNvSpPr/>
          <p:nvPr/>
        </p:nvSpPr>
        <p:spPr>
          <a:xfrm>
            <a:off x="153375" y="1509900"/>
            <a:ext cx="4885500" cy="23202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wals %&gt;% </a:t>
            </a:r>
            <a:r>
              <a:rPr lang="en" sz="1300" b="1" i="0" u="none" strike="noStrike" cap="none">
                <a:solidFill>
                  <a:schemeClr val="dk1"/>
                </a:solidFill>
                <a:latin typeface="Roboto Mono"/>
                <a:ea typeface="Roboto Mono"/>
                <a:cs typeface="Roboto Mono"/>
                <a:sym typeface="Roboto Mono"/>
              </a:rPr>
              <a:t>mutate</a:t>
            </a:r>
            <a:r>
              <a:rPr lang="en" sz="1300" b="0" i="0" u="none" strike="noStrike" cap="none">
                <a:solidFill>
                  <a:schemeClr val="dk1"/>
                </a:solidFill>
                <a:latin typeface="Roboto Mono"/>
                <a:ea typeface="Roboto Mono"/>
                <a:cs typeface="Roboto Mono"/>
                <a:sym typeface="Roboto Mono"/>
              </a:rPr>
              <a:t>(Creole = </a:t>
            </a:r>
            <a:endParaRPr sz="1500"/>
          </a:p>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	</a:t>
            </a:r>
            <a:r>
              <a:rPr lang="en" sz="1300" b="1" i="0" u="none" strike="noStrike" cap="none">
                <a:solidFill>
                  <a:schemeClr val="dk1"/>
                </a:solidFill>
                <a:latin typeface="Roboto Mono"/>
                <a:ea typeface="Roboto Mono"/>
                <a:cs typeface="Roboto Mono"/>
                <a:sym typeface="Roboto Mono"/>
              </a:rPr>
              <a:t>case_when</a:t>
            </a:r>
            <a:r>
              <a:rPr lang="en" sz="1300" b="0" i="0" u="none" strike="noStrike" cap="none">
                <a:solidFill>
                  <a:schemeClr val="dk1"/>
                </a:solidFill>
                <a:latin typeface="Roboto Mono"/>
                <a:ea typeface="Roboto Mono"/>
                <a:cs typeface="Roboto Mono"/>
                <a:sym typeface="Roboto Mono"/>
              </a:rPr>
              <a:t>(str_detect(Name, "Creole") ~</a:t>
            </a:r>
            <a:endParaRPr sz="1500"/>
          </a:p>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		"Creole",</a:t>
            </a:r>
            <a:endParaRPr sz="1500"/>
          </a:p>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		str_detect(Name, "Pidgin") ~ 				"Pidgin",</a:t>
            </a:r>
            <a:endParaRPr sz="1500"/>
          </a:p>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          TRUE ~ "other")) %&gt;%</a:t>
            </a:r>
            <a:endParaRPr sz="1500"/>
          </a:p>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  	</a:t>
            </a:r>
            <a:r>
              <a:rPr lang="en" sz="1300" b="1" i="0" u="none" strike="noStrike" cap="none">
                <a:solidFill>
                  <a:schemeClr val="dk1"/>
                </a:solidFill>
                <a:latin typeface="Roboto Mono"/>
                <a:ea typeface="Roboto Mono"/>
                <a:cs typeface="Roboto Mono"/>
                <a:sym typeface="Roboto Mono"/>
              </a:rPr>
              <a:t>mutate</a:t>
            </a:r>
            <a:r>
              <a:rPr lang="en" sz="1300" b="0" i="0" u="none" strike="noStrike" cap="none">
                <a:solidFill>
                  <a:schemeClr val="dk1"/>
                </a:solidFill>
                <a:latin typeface="Roboto Mono"/>
                <a:ea typeface="Roboto Mono"/>
                <a:cs typeface="Roboto Mono"/>
                <a:sym typeface="Roboto Mono"/>
              </a:rPr>
              <a:t>(Creole_numbered = </a:t>
            </a:r>
            <a:endParaRPr sz="1500"/>
          </a:p>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	 </a:t>
            </a:r>
            <a:r>
              <a:rPr lang="en" sz="1300" b="1" i="0" u="none" strike="noStrike" cap="none">
                <a:solidFill>
                  <a:schemeClr val="dk1"/>
                </a:solidFill>
                <a:latin typeface="Roboto Mono"/>
                <a:ea typeface="Roboto Mono"/>
                <a:cs typeface="Roboto Mono"/>
                <a:sym typeface="Roboto Mono"/>
              </a:rPr>
              <a:t>recode</a:t>
            </a:r>
            <a:r>
              <a:rPr lang="en" sz="1300" b="0" i="0" u="none" strike="noStrike" cap="none">
                <a:solidFill>
                  <a:schemeClr val="dk1"/>
                </a:solidFill>
                <a:latin typeface="Roboto Mono"/>
                <a:ea typeface="Roboto Mono"/>
                <a:cs typeface="Roboto Mono"/>
                <a:sym typeface="Roboto Mono"/>
              </a:rPr>
              <a:t>(Creole,</a:t>
            </a:r>
            <a:endParaRPr sz="1500"/>
          </a:p>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		"Creole" = "1",</a:t>
            </a:r>
            <a:endParaRPr sz="1500"/>
          </a:p>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		"Pidgin" = "2",</a:t>
            </a:r>
            <a:endParaRPr sz="1500"/>
          </a:p>
          <a:p>
            <a:pPr marL="0" marR="0" lvl="0" indent="0" algn="l" rtl="0">
              <a:lnSpc>
                <a:spcPct val="100000"/>
              </a:lnSpc>
              <a:spcBef>
                <a:spcPts val="0"/>
              </a:spcBef>
              <a:spcAft>
                <a:spcPts val="0"/>
              </a:spcAft>
              <a:buNone/>
            </a:pPr>
            <a:r>
              <a:rPr lang="en" sz="1300" b="0" i="0" u="none" strike="noStrike" cap="none">
                <a:solidFill>
                  <a:schemeClr val="dk1"/>
                </a:solidFill>
                <a:latin typeface="Roboto Mono"/>
                <a:ea typeface="Roboto Mono"/>
                <a:cs typeface="Roboto Mono"/>
                <a:sym typeface="Roboto Mono"/>
              </a:rPr>
              <a:t>		"other" = "0")) %&gt;% View()</a:t>
            </a:r>
            <a:endParaRPr sz="15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2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Packages: naming conflicts</a:t>
            </a:r>
            <a:endParaRPr/>
          </a:p>
        </p:txBody>
      </p:sp>
      <p:sp>
        <p:nvSpPr>
          <p:cNvPr id="853" name="Google Shape;853;p126"/>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854" name="Google Shape;854;p126"/>
          <p:cNvPicPr preferRelativeResize="0"/>
          <p:nvPr/>
        </p:nvPicPr>
        <p:blipFill rotWithShape="1">
          <a:blip r:embed="rId3">
            <a:alphaModFix/>
          </a:blip>
          <a:srcRect l="9390" t="19544" r="42768" b="37090"/>
          <a:stretch/>
        </p:blipFill>
        <p:spPr>
          <a:xfrm>
            <a:off x="2" y="1714501"/>
            <a:ext cx="4374475" cy="2230516"/>
          </a:xfrm>
          <a:prstGeom prst="rect">
            <a:avLst/>
          </a:prstGeom>
          <a:noFill/>
          <a:ln>
            <a:noFill/>
          </a:ln>
        </p:spPr>
      </p:pic>
      <p:pic>
        <p:nvPicPr>
          <p:cNvPr id="855" name="Google Shape;855;p126"/>
          <p:cNvPicPr preferRelativeResize="0"/>
          <p:nvPr/>
        </p:nvPicPr>
        <p:blipFill rotWithShape="1">
          <a:blip r:embed="rId4">
            <a:alphaModFix/>
          </a:blip>
          <a:srcRect l="8398" t="18379" r="26092" b="40584"/>
          <a:stretch/>
        </p:blipFill>
        <p:spPr>
          <a:xfrm>
            <a:off x="3153970" y="2889683"/>
            <a:ext cx="5990030" cy="2110668"/>
          </a:xfrm>
          <a:prstGeom prst="rect">
            <a:avLst/>
          </a:prstGeom>
          <a:noFill/>
          <a:ln>
            <a:noFill/>
          </a:ln>
        </p:spPr>
      </p:pic>
      <p:sp>
        <p:nvSpPr>
          <p:cNvPr id="856" name="Google Shape;856;p126"/>
          <p:cNvSpPr/>
          <p:nvPr/>
        </p:nvSpPr>
        <p:spPr>
          <a:xfrm>
            <a:off x="6213825" y="1714500"/>
            <a:ext cx="2472900" cy="6402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0" u="none" strike="noStrike" cap="none">
                <a:solidFill>
                  <a:schemeClr val="dk1"/>
                </a:solidFill>
                <a:latin typeface="Roboto Mono"/>
                <a:ea typeface="Roboto Mono"/>
                <a:cs typeface="Roboto Mono"/>
                <a:sym typeface="Roboto Mono"/>
              </a:rPr>
              <a:t>stats::filter()</a:t>
            </a:r>
            <a:endParaRPr/>
          </a:p>
          <a:p>
            <a:pPr marL="0" marR="0" lvl="0" indent="0" algn="l" rtl="0">
              <a:lnSpc>
                <a:spcPct val="100000"/>
              </a:lnSpc>
              <a:spcBef>
                <a:spcPts val="0"/>
              </a:spcBef>
              <a:spcAft>
                <a:spcPts val="0"/>
              </a:spcAft>
              <a:buNone/>
            </a:pPr>
            <a:r>
              <a:rPr lang="en" sz="1800" b="0" i="0" u="none" strike="noStrike" cap="none">
                <a:solidFill>
                  <a:schemeClr val="dk1"/>
                </a:solidFill>
                <a:latin typeface="Roboto Mono"/>
                <a:ea typeface="Roboto Mono"/>
                <a:cs typeface="Roboto Mono"/>
                <a:sym typeface="Roboto Mono"/>
              </a:rPr>
              <a:t>dplyr::filter()</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27"/>
          <p:cNvSpPr txBox="1">
            <a:spLocks noGrp="1"/>
          </p:cNvSpPr>
          <p:nvPr>
            <p:ph type="title"/>
          </p:nvPr>
        </p:nvSpPr>
        <p:spPr>
          <a:xfrm>
            <a:off x="729450" y="1322450"/>
            <a:ext cx="7688400" cy="2713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Data visualization and maps with ggplot2</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r" rtl="0">
              <a:spcBef>
                <a:spcPts val="0"/>
              </a:spcBef>
              <a:spcAft>
                <a:spcPts val="0"/>
              </a:spcAft>
              <a:buNone/>
            </a:pPr>
            <a:r>
              <a:rPr lang="en"/>
              <a:t>Sandra Auderset</a:t>
            </a:r>
            <a:endParaRPr/>
          </a:p>
        </p:txBody>
      </p:sp>
      <p:sp>
        <p:nvSpPr>
          <p:cNvPr id="862" name="Google Shape;862;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ggplot2?</a:t>
            </a:r>
            <a:endParaRPr/>
          </a:p>
        </p:txBody>
      </p:sp>
      <p:sp>
        <p:nvSpPr>
          <p:cNvPr id="868" name="Google Shape;868;p128"/>
          <p:cNvSpPr txBox="1">
            <a:spLocks noGrp="1"/>
          </p:cNvSpPr>
          <p:nvPr>
            <p:ph type="body" idx="1"/>
          </p:nvPr>
        </p:nvSpPr>
        <p:spPr>
          <a:xfrm>
            <a:off x="311700" y="1152475"/>
            <a:ext cx="7005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system for 'declaratively' creating graphics, based on "The Grammar of Graphics". You provide the data, tell 'ggplot2' how to map variables to aesthetics, what graphical primitives to use, and it takes care of the details.” </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now part of the Tidyverse, but pre-dates it and can just as well be used with base R</a:t>
            </a:r>
            <a:endParaRPr/>
          </a:p>
          <a:p>
            <a:pPr marL="457200" lvl="0" indent="-342900" algn="l" rtl="0">
              <a:spcBef>
                <a:spcPts val="0"/>
              </a:spcBef>
              <a:spcAft>
                <a:spcPts val="0"/>
              </a:spcAft>
              <a:buSzPts val="1800"/>
              <a:buChar char="●"/>
            </a:pPr>
            <a:r>
              <a:rPr lang="en"/>
              <a:t>more details and cheat sheets: </a:t>
            </a:r>
            <a:r>
              <a:rPr lang="en" u="sng">
                <a:solidFill>
                  <a:schemeClr val="hlink"/>
                </a:solidFill>
                <a:hlinkClick r:id="rId3"/>
              </a:rPr>
              <a:t>CRAN - Package ggplot2</a:t>
            </a:r>
            <a:r>
              <a:rPr lang="en"/>
              <a:t> and </a:t>
            </a:r>
            <a:r>
              <a:rPr lang="en" u="sng">
                <a:solidFill>
                  <a:schemeClr val="hlink"/>
                </a:solidFill>
                <a:hlinkClick r:id="rId4"/>
              </a:rPr>
              <a:t>https://ggplot2.tidyverse.org/</a:t>
            </a:r>
            <a:r>
              <a:rPr lang="en"/>
              <a:t> </a:t>
            </a:r>
            <a:endParaRPr/>
          </a:p>
        </p:txBody>
      </p:sp>
      <p:pic>
        <p:nvPicPr>
          <p:cNvPr id="869" name="Google Shape;869;p128"/>
          <p:cNvPicPr preferRelativeResize="0"/>
          <p:nvPr/>
        </p:nvPicPr>
        <p:blipFill>
          <a:blip r:embed="rId5">
            <a:alphaModFix/>
          </a:blip>
          <a:stretch>
            <a:fillRect/>
          </a:stretch>
        </p:blipFill>
        <p:spPr>
          <a:xfrm>
            <a:off x="7317125" y="952325"/>
            <a:ext cx="1247025" cy="1981224"/>
          </a:xfrm>
          <a:prstGeom prst="rect">
            <a:avLst/>
          </a:prstGeom>
          <a:noFill/>
          <a:ln>
            <a:noFill/>
          </a:ln>
        </p:spPr>
      </p:pic>
      <p:sp>
        <p:nvSpPr>
          <p:cNvPr id="870" name="Google Shape;870;p1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Advantages of ggplot2 over base R plotting</a:t>
            </a:r>
            <a:endParaRPr/>
          </a:p>
        </p:txBody>
      </p:sp>
      <p:sp>
        <p:nvSpPr>
          <p:cNvPr id="876" name="Google Shape;876;p1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allows faster and more extensive fine-tuning of figures </a:t>
            </a:r>
            <a:endParaRPr/>
          </a:p>
          <a:p>
            <a:pPr marL="457200" lvl="0" indent="-342900" algn="l" rtl="0">
              <a:spcBef>
                <a:spcPts val="0"/>
              </a:spcBef>
              <a:spcAft>
                <a:spcPts val="0"/>
              </a:spcAft>
              <a:buSzPts val="1800"/>
              <a:buChar char="●"/>
            </a:pPr>
            <a:r>
              <a:rPr lang="en"/>
              <a:t>better export options</a:t>
            </a:r>
            <a:endParaRPr/>
          </a:p>
          <a:p>
            <a:pPr marL="457200" lvl="0" indent="-342900" algn="l" rtl="0">
              <a:spcBef>
                <a:spcPts val="0"/>
              </a:spcBef>
              <a:spcAft>
                <a:spcPts val="0"/>
              </a:spcAft>
              <a:buSzPts val="1800"/>
              <a:buChar char="●"/>
            </a:pPr>
            <a:r>
              <a:rPr lang="en"/>
              <a:t>continuously developed, very active community</a:t>
            </a:r>
            <a:endParaRPr/>
          </a:p>
          <a:p>
            <a:pPr marL="457200" lvl="0" indent="-342900" algn="l" rtl="0">
              <a:spcBef>
                <a:spcPts val="0"/>
              </a:spcBef>
              <a:spcAft>
                <a:spcPts val="0"/>
              </a:spcAft>
              <a:buSzPts val="1800"/>
              <a:buChar char="●"/>
            </a:pPr>
            <a:r>
              <a:rPr lang="en"/>
              <a:t>many extension packages for more specific needs, e.g.:</a:t>
            </a:r>
            <a:endParaRPr/>
          </a:p>
          <a:p>
            <a:pPr marL="914400" lvl="1" indent="-317500" algn="l" rtl="0">
              <a:spcBef>
                <a:spcPts val="0"/>
              </a:spcBef>
              <a:spcAft>
                <a:spcPts val="0"/>
              </a:spcAft>
              <a:buSzPts val="1400"/>
              <a:buChar char="○"/>
            </a:pPr>
            <a:r>
              <a:rPr lang="en"/>
              <a:t>ggmap: for making beautiful maps</a:t>
            </a:r>
            <a:endParaRPr/>
          </a:p>
          <a:p>
            <a:pPr marL="914400" lvl="1" indent="-317500" algn="l" rtl="0">
              <a:spcBef>
                <a:spcPts val="0"/>
              </a:spcBef>
              <a:spcAft>
                <a:spcPts val="0"/>
              </a:spcAft>
              <a:buSzPts val="1400"/>
              <a:buChar char="○"/>
            </a:pPr>
            <a:r>
              <a:rPr lang="en"/>
              <a:t>ggpubr: for easily creating publication-ready figures</a:t>
            </a:r>
            <a:endParaRPr/>
          </a:p>
          <a:p>
            <a:pPr marL="914400" lvl="1" indent="-317500" algn="l" rtl="0">
              <a:spcBef>
                <a:spcPts val="0"/>
              </a:spcBef>
              <a:spcAft>
                <a:spcPts val="0"/>
              </a:spcAft>
              <a:buSzPts val="1400"/>
              <a:buChar char="○"/>
            </a:pPr>
            <a:r>
              <a:rPr lang="en"/>
              <a:t>ggthemes: predefined plot layouts for various purposes</a:t>
            </a:r>
            <a:endParaRPr/>
          </a:p>
          <a:p>
            <a:pPr marL="914400" lvl="1" indent="-317500" algn="l" rtl="0">
              <a:spcBef>
                <a:spcPts val="0"/>
              </a:spcBef>
              <a:spcAft>
                <a:spcPts val="0"/>
              </a:spcAft>
              <a:buSzPts val="1400"/>
              <a:buChar char="○"/>
            </a:pPr>
            <a:r>
              <a:rPr lang="en"/>
              <a:t>ggsci: color palettes from scientific journals</a:t>
            </a:r>
            <a:endParaRPr/>
          </a:p>
          <a:p>
            <a:pPr marL="914400" lvl="1" indent="-317500" algn="l" rtl="0">
              <a:spcBef>
                <a:spcPts val="0"/>
              </a:spcBef>
              <a:spcAft>
                <a:spcPts val="0"/>
              </a:spcAft>
              <a:buSzPts val="1400"/>
              <a:buChar char="○"/>
            </a:pPr>
            <a:r>
              <a:rPr lang="en"/>
              <a:t>gganimate: for animated graphics</a:t>
            </a:r>
            <a:endParaRPr/>
          </a:p>
          <a:p>
            <a:pPr marL="914400" lvl="1" indent="-317500" algn="l" rtl="0">
              <a:spcBef>
                <a:spcPts val="0"/>
              </a:spcBef>
              <a:spcAft>
                <a:spcPts val="0"/>
              </a:spcAft>
              <a:buSzPts val="1400"/>
              <a:buChar char="○"/>
            </a:pPr>
            <a:r>
              <a:rPr lang="en"/>
              <a:t>etc. (currently 118 in total: </a:t>
            </a:r>
            <a:r>
              <a:rPr lang="en" u="sng">
                <a:solidFill>
                  <a:schemeClr val="hlink"/>
                </a:solidFill>
                <a:hlinkClick r:id="rId3"/>
              </a:rPr>
              <a:t>https://exts.ggplot2.tidyverse.org/gallery/</a:t>
            </a:r>
            <a:r>
              <a:rPr lang="en"/>
              <a:t> )</a:t>
            </a:r>
            <a:endParaRPr/>
          </a:p>
        </p:txBody>
      </p:sp>
      <p:sp>
        <p:nvSpPr>
          <p:cNvPr id="877" name="Google Shape;877;p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Basic elements of a ggplot2 figure</a:t>
            </a:r>
            <a:endParaRPr/>
          </a:p>
        </p:txBody>
      </p:sp>
      <p:sp>
        <p:nvSpPr>
          <p:cNvPr id="883" name="Google Shape;883;p1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0" algn="l" rtl="0">
              <a:spcBef>
                <a:spcPts val="0"/>
              </a:spcBef>
              <a:spcAft>
                <a:spcPts val="0"/>
              </a:spcAft>
              <a:buNone/>
            </a:pPr>
            <a:r>
              <a:rPr lang="en">
                <a:solidFill>
                  <a:schemeClr val="dk1"/>
                </a:solidFill>
                <a:latin typeface="Roboto Mono"/>
                <a:ea typeface="Roboto Mono"/>
                <a:cs typeface="Roboto Mono"/>
                <a:sym typeface="Roboto Mono"/>
              </a:rPr>
              <a:t>ggplot(data = </a:t>
            </a:r>
            <a:r>
              <a:rPr lang="en">
                <a:solidFill>
                  <a:schemeClr val="lt2"/>
                </a:solidFill>
                <a:latin typeface="Roboto Mono"/>
                <a:ea typeface="Roboto Mono"/>
                <a:cs typeface="Roboto Mono"/>
                <a:sym typeface="Roboto Mono"/>
              </a:rPr>
              <a:t>&lt;df&gt;</a:t>
            </a:r>
            <a:r>
              <a:rPr lang="en">
                <a:solidFill>
                  <a:schemeClr val="dk1"/>
                </a:solidFill>
                <a:latin typeface="Roboto Mono"/>
                <a:ea typeface="Roboto Mono"/>
                <a:cs typeface="Roboto Mono"/>
                <a:sym typeface="Roboto Mono"/>
              </a:rPr>
              <a:t>, aes(x = </a:t>
            </a:r>
            <a:r>
              <a:rPr lang="en">
                <a:solidFill>
                  <a:schemeClr val="lt2"/>
                </a:solidFill>
                <a:latin typeface="Roboto Mono"/>
                <a:ea typeface="Roboto Mono"/>
                <a:cs typeface="Roboto Mono"/>
                <a:sym typeface="Roboto Mono"/>
              </a:rPr>
              <a:t>&lt;values&gt;</a:t>
            </a:r>
            <a:r>
              <a:rPr lang="en">
                <a:solidFill>
                  <a:schemeClr val="dk1"/>
                </a:solidFill>
                <a:latin typeface="Roboto Mono"/>
                <a:ea typeface="Roboto Mono"/>
                <a:cs typeface="Roboto Mono"/>
                <a:sym typeface="Roboto Mono"/>
              </a:rPr>
              <a:t>, y = </a:t>
            </a:r>
            <a:r>
              <a:rPr lang="en">
                <a:solidFill>
                  <a:schemeClr val="lt2"/>
                </a:solidFill>
                <a:latin typeface="Roboto Mono"/>
                <a:ea typeface="Roboto Mono"/>
                <a:cs typeface="Roboto Mono"/>
                <a:sym typeface="Roboto Mono"/>
              </a:rPr>
              <a:t>&lt;values&gt;</a:t>
            </a:r>
            <a:r>
              <a:rPr lang="en">
                <a:solidFill>
                  <a:schemeClr val="dk1"/>
                </a:solidFill>
                <a:latin typeface="Roboto Mono"/>
                <a:ea typeface="Roboto Mono"/>
                <a:cs typeface="Roboto Mono"/>
                <a:sym typeface="Roboto Mono"/>
              </a:rPr>
              <a:t>, col = </a:t>
            </a:r>
            <a:r>
              <a:rPr lang="en">
                <a:solidFill>
                  <a:schemeClr val="lt2"/>
                </a:solidFill>
                <a:latin typeface="Roboto Mono"/>
                <a:ea typeface="Roboto Mono"/>
                <a:cs typeface="Roboto Mono"/>
                <a:sym typeface="Roboto Mono"/>
              </a:rPr>
              <a:t>&lt;color&gt;</a:t>
            </a:r>
            <a:r>
              <a:rPr lang="en">
                <a:solidFill>
                  <a:schemeClr val="dk1"/>
                </a:solidFill>
                <a:latin typeface="Roboto Mono"/>
                <a:ea typeface="Roboto Mono"/>
                <a:cs typeface="Roboto Mono"/>
                <a:sym typeface="Roboto Mono"/>
              </a:rPr>
              <a:t>)) +</a:t>
            </a:r>
            <a:endParaRPr>
              <a:solidFill>
                <a:schemeClr val="dk1"/>
              </a:solidFill>
              <a:latin typeface="Roboto Mono"/>
              <a:ea typeface="Roboto Mono"/>
              <a:cs typeface="Roboto Mono"/>
              <a:sym typeface="Roboto Mono"/>
            </a:endParaRPr>
          </a:p>
          <a:p>
            <a:pPr marL="0" lvl="0" indent="0" algn="l" rtl="0">
              <a:spcBef>
                <a:spcPts val="1200"/>
              </a:spcBef>
              <a:spcAft>
                <a:spcPts val="0"/>
              </a:spcAft>
              <a:buNone/>
            </a:pPr>
            <a:r>
              <a:rPr lang="en">
                <a:solidFill>
                  <a:schemeClr val="dk1"/>
                </a:solidFill>
                <a:latin typeface="Roboto Mono"/>
                <a:ea typeface="Roboto Mono"/>
                <a:cs typeface="Roboto Mono"/>
                <a:sym typeface="Roboto Mono"/>
              </a:rPr>
              <a:t>	geom_</a:t>
            </a:r>
            <a:r>
              <a:rPr lang="en">
                <a:solidFill>
                  <a:schemeClr val="lt2"/>
                </a:solidFill>
                <a:latin typeface="Roboto Mono"/>
                <a:ea typeface="Roboto Mono"/>
                <a:cs typeface="Roboto Mono"/>
                <a:sym typeface="Roboto Mono"/>
              </a:rPr>
              <a:t>&lt;type of plot&gt;</a:t>
            </a:r>
            <a:r>
              <a:rPr lang="en">
                <a:solidFill>
                  <a:schemeClr val="dk1"/>
                </a:solidFill>
                <a:latin typeface="Roboto Mono"/>
                <a:ea typeface="Roboto Mono"/>
                <a:cs typeface="Roboto Mono"/>
                <a:sym typeface="Roboto Mono"/>
              </a:rPr>
              <a:t>(</a:t>
            </a:r>
            <a:r>
              <a:rPr lang="en">
                <a:solidFill>
                  <a:schemeClr val="lt2"/>
                </a:solidFill>
                <a:latin typeface="Roboto Mono"/>
                <a:ea typeface="Roboto Mono"/>
                <a:cs typeface="Roboto Mono"/>
                <a:sym typeface="Roboto Mono"/>
              </a:rPr>
              <a:t>&lt;plotting options&gt;</a:t>
            </a:r>
            <a:r>
              <a:rPr lang="en">
                <a:solidFill>
                  <a:schemeClr val="dk1"/>
                </a:solidFill>
                <a:latin typeface="Roboto Mono"/>
                <a:ea typeface="Roboto Mono"/>
                <a:cs typeface="Roboto Mono"/>
                <a:sym typeface="Roboto Mono"/>
              </a:rPr>
              <a:t>) +</a:t>
            </a:r>
            <a:endParaRPr>
              <a:solidFill>
                <a:schemeClr val="dk1"/>
              </a:solidFill>
              <a:latin typeface="Roboto Mono"/>
              <a:ea typeface="Roboto Mono"/>
              <a:cs typeface="Roboto Mono"/>
              <a:sym typeface="Roboto Mono"/>
            </a:endParaRPr>
          </a:p>
          <a:p>
            <a:pPr marL="0" lvl="0" indent="0" algn="l" rtl="0">
              <a:spcBef>
                <a:spcPts val="1200"/>
              </a:spcBef>
              <a:spcAft>
                <a:spcPts val="0"/>
              </a:spcAft>
              <a:buNone/>
            </a:pPr>
            <a:r>
              <a:rPr lang="en">
                <a:solidFill>
                  <a:schemeClr val="dk1"/>
                </a:solidFill>
                <a:latin typeface="Roboto Mono"/>
                <a:ea typeface="Roboto Mono"/>
                <a:cs typeface="Roboto Mono"/>
                <a:sym typeface="Roboto Mono"/>
              </a:rPr>
              <a:t>	</a:t>
            </a:r>
            <a:r>
              <a:rPr lang="en">
                <a:solidFill>
                  <a:schemeClr val="lt2"/>
                </a:solidFill>
                <a:latin typeface="Roboto Mono"/>
                <a:ea typeface="Roboto Mono"/>
                <a:cs typeface="Roboto Mono"/>
                <a:sym typeface="Roboto Mono"/>
              </a:rPr>
              <a:t>&lt;extra options&gt; </a:t>
            </a:r>
            <a:r>
              <a:rPr lang="en">
                <a:solidFill>
                  <a:schemeClr val="dk1"/>
                </a:solidFill>
                <a:latin typeface="Roboto Mono"/>
                <a:ea typeface="Roboto Mono"/>
                <a:cs typeface="Roboto Mono"/>
                <a:sym typeface="Roboto Mono"/>
              </a:rPr>
              <a:t>+</a:t>
            </a:r>
            <a:endParaRPr>
              <a:solidFill>
                <a:schemeClr val="dk1"/>
              </a:solidFill>
              <a:latin typeface="Roboto Mono"/>
              <a:ea typeface="Roboto Mono"/>
              <a:cs typeface="Roboto Mono"/>
              <a:sym typeface="Roboto Mono"/>
            </a:endParaRPr>
          </a:p>
          <a:p>
            <a:pPr marL="0" lvl="0" indent="0" algn="l" rtl="0">
              <a:spcBef>
                <a:spcPts val="1200"/>
              </a:spcBef>
              <a:spcAft>
                <a:spcPts val="0"/>
              </a:spcAft>
              <a:buNone/>
            </a:pPr>
            <a:r>
              <a:rPr lang="en">
                <a:solidFill>
                  <a:schemeClr val="dk1"/>
                </a:solidFill>
                <a:latin typeface="Roboto Mono"/>
                <a:ea typeface="Roboto Mono"/>
                <a:cs typeface="Roboto Mono"/>
                <a:sym typeface="Roboto Mono"/>
              </a:rPr>
              <a:t>	theme_</a:t>
            </a:r>
            <a:r>
              <a:rPr lang="en">
                <a:solidFill>
                  <a:schemeClr val="lt2"/>
                </a:solidFill>
                <a:latin typeface="Roboto Mono"/>
                <a:ea typeface="Roboto Mono"/>
                <a:cs typeface="Roboto Mono"/>
                <a:sym typeface="Roboto Mono"/>
              </a:rPr>
              <a:t>&lt;type of theme&gt;</a:t>
            </a:r>
            <a:endParaRPr>
              <a:solidFill>
                <a:schemeClr val="lt2"/>
              </a:solidFill>
              <a:latin typeface="Roboto Mono"/>
              <a:ea typeface="Roboto Mono"/>
              <a:cs typeface="Roboto Mono"/>
              <a:sym typeface="Roboto Mono"/>
            </a:endParaRPr>
          </a:p>
          <a:p>
            <a:pPr marL="0" lvl="0" indent="0" algn="l" rtl="0">
              <a:spcBef>
                <a:spcPts val="1200"/>
              </a:spcBef>
              <a:spcAft>
                <a:spcPts val="0"/>
              </a:spcAft>
              <a:buNone/>
            </a:pPr>
            <a:endParaRPr>
              <a:solidFill>
                <a:schemeClr val="lt2"/>
              </a:solidFill>
              <a:latin typeface="Roboto Mono"/>
              <a:ea typeface="Roboto Mono"/>
              <a:cs typeface="Roboto Mono"/>
              <a:sym typeface="Roboto Mono"/>
            </a:endParaRPr>
          </a:p>
          <a:p>
            <a:pPr marL="457200" lvl="0" indent="-342900" algn="l" rtl="0">
              <a:spcBef>
                <a:spcPts val="1200"/>
              </a:spcBef>
              <a:spcAft>
                <a:spcPts val="0"/>
              </a:spcAft>
              <a:buSzPts val="1800"/>
              <a:buChar char="●"/>
            </a:pPr>
            <a:r>
              <a:rPr lang="en"/>
              <a:t>aes = aesthetics</a:t>
            </a:r>
            <a:endParaRPr/>
          </a:p>
          <a:p>
            <a:pPr marL="457200" lvl="0" indent="-342900" algn="l" rtl="0">
              <a:spcBef>
                <a:spcPts val="0"/>
              </a:spcBef>
              <a:spcAft>
                <a:spcPts val="0"/>
              </a:spcAft>
              <a:buSzPts val="1800"/>
              <a:buChar char="●"/>
            </a:pPr>
            <a:r>
              <a:rPr lang="en"/>
              <a:t>+ = ggplot-specific pipe (like “%&gt;%”; leftover from pre-tidyverse era)</a:t>
            </a:r>
            <a:endParaRPr/>
          </a:p>
        </p:txBody>
      </p:sp>
      <p:sp>
        <p:nvSpPr>
          <p:cNvPr id="884" name="Google Shape;884;p1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with categorical data</a:t>
            </a:r>
            <a:endParaRPr/>
          </a:p>
        </p:txBody>
      </p:sp>
      <p:sp>
        <p:nvSpPr>
          <p:cNvPr id="890" name="Google Shape;890;p1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91" name="Google Shape;891;p1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117</a:t>
            </a:fld>
            <a:endParaRPr/>
          </a:p>
        </p:txBody>
      </p:sp>
      <p:pic>
        <p:nvPicPr>
          <p:cNvPr id="892" name="Google Shape;892;p131"/>
          <p:cNvPicPr preferRelativeResize="0"/>
          <p:nvPr/>
        </p:nvPicPr>
        <p:blipFill>
          <a:blip r:embed="rId3">
            <a:alphaModFix/>
          </a:blip>
          <a:stretch>
            <a:fillRect/>
          </a:stretch>
        </p:blipFill>
        <p:spPr>
          <a:xfrm>
            <a:off x="311700" y="3547875"/>
            <a:ext cx="6847775" cy="1207375"/>
          </a:xfrm>
          <a:prstGeom prst="rect">
            <a:avLst/>
          </a:prstGeom>
          <a:noFill/>
          <a:ln>
            <a:noFill/>
          </a:ln>
        </p:spPr>
      </p:pic>
      <p:pic>
        <p:nvPicPr>
          <p:cNvPr id="893" name="Google Shape;893;p131"/>
          <p:cNvPicPr preferRelativeResize="0"/>
          <p:nvPr/>
        </p:nvPicPr>
        <p:blipFill>
          <a:blip r:embed="rId4">
            <a:alphaModFix/>
          </a:blip>
          <a:stretch>
            <a:fillRect/>
          </a:stretch>
        </p:blipFill>
        <p:spPr>
          <a:xfrm>
            <a:off x="3834125" y="1017725"/>
            <a:ext cx="4998175" cy="24990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with continuous data</a:t>
            </a:r>
            <a:endParaRPr/>
          </a:p>
        </p:txBody>
      </p:sp>
      <p:sp>
        <p:nvSpPr>
          <p:cNvPr id="899" name="Google Shape;899;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900" name="Google Shape;900;p1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118</a:t>
            </a:fld>
            <a:endParaRPr/>
          </a:p>
        </p:txBody>
      </p:sp>
      <p:pic>
        <p:nvPicPr>
          <p:cNvPr id="901" name="Google Shape;901;p132"/>
          <p:cNvPicPr preferRelativeResize="0"/>
          <p:nvPr/>
        </p:nvPicPr>
        <p:blipFill>
          <a:blip r:embed="rId3">
            <a:alphaModFix/>
          </a:blip>
          <a:stretch>
            <a:fillRect/>
          </a:stretch>
        </p:blipFill>
        <p:spPr>
          <a:xfrm>
            <a:off x="311700" y="3536950"/>
            <a:ext cx="6201525" cy="1345525"/>
          </a:xfrm>
          <a:prstGeom prst="rect">
            <a:avLst/>
          </a:prstGeom>
          <a:noFill/>
          <a:ln>
            <a:noFill/>
          </a:ln>
        </p:spPr>
      </p:pic>
      <p:pic>
        <p:nvPicPr>
          <p:cNvPr id="902" name="Google Shape;902;p132"/>
          <p:cNvPicPr preferRelativeResize="0"/>
          <p:nvPr/>
        </p:nvPicPr>
        <p:blipFill>
          <a:blip r:embed="rId4">
            <a:alphaModFix/>
          </a:blip>
          <a:stretch>
            <a:fillRect/>
          </a:stretch>
        </p:blipFill>
        <p:spPr>
          <a:xfrm>
            <a:off x="4379453" y="864825"/>
            <a:ext cx="4452849" cy="26721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basics of maps with ggmap</a:t>
            </a:r>
            <a:endParaRPr/>
          </a:p>
        </p:txBody>
      </p:sp>
      <p:sp>
        <p:nvSpPr>
          <p:cNvPr id="908" name="Google Shape;908;p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solidFill>
                  <a:schemeClr val="lt2"/>
                </a:solidFill>
              </a:rPr>
              <a:t>ggmap</a:t>
            </a:r>
            <a:r>
              <a:rPr lang="en"/>
              <a:t> is a function in ggplot2 (same basic set up and logic as other plots)</a:t>
            </a:r>
            <a:endParaRPr/>
          </a:p>
          <a:p>
            <a:pPr marL="457200" lvl="0" indent="-342900" algn="l" rtl="0">
              <a:spcBef>
                <a:spcPts val="0"/>
              </a:spcBef>
              <a:spcAft>
                <a:spcPts val="0"/>
              </a:spcAft>
              <a:buSzPts val="1800"/>
              <a:buChar char="●"/>
            </a:pPr>
            <a:r>
              <a:rPr lang="en"/>
              <a:t>based on static maps from Google Maps, </a:t>
            </a:r>
            <a:r>
              <a:rPr lang="en" u="sng">
                <a:solidFill>
                  <a:schemeClr val="hlink"/>
                </a:solidFill>
                <a:hlinkClick r:id="rId3"/>
              </a:rPr>
              <a:t>OpenStreetMap</a:t>
            </a:r>
            <a:r>
              <a:rPr lang="en"/>
              <a:t>, </a:t>
            </a:r>
            <a:r>
              <a:rPr lang="en" u="sng">
                <a:solidFill>
                  <a:schemeClr val="hlink"/>
                </a:solidFill>
                <a:hlinkClick r:id="rId4"/>
              </a:rPr>
              <a:t>Stamen Maps</a:t>
            </a:r>
            <a:endParaRPr/>
          </a:p>
          <a:p>
            <a:pPr marL="914400" lvl="1" indent="-317500" algn="l" rtl="0">
              <a:spcBef>
                <a:spcPts val="0"/>
              </a:spcBef>
              <a:spcAft>
                <a:spcPts val="0"/>
              </a:spcAft>
              <a:buSzPts val="1400"/>
              <a:buChar char="○"/>
            </a:pPr>
            <a:r>
              <a:rPr lang="en"/>
              <a:t>to use Google Maps, you need to register an API key with Google Cloud (more infos here: </a:t>
            </a:r>
            <a:r>
              <a:rPr lang="en" u="sng">
                <a:solidFill>
                  <a:schemeClr val="hlink"/>
                </a:solidFill>
                <a:hlinkClick r:id="rId5"/>
              </a:rPr>
              <a:t>https://rpubs.com/jcraggy/841199</a:t>
            </a:r>
            <a:r>
              <a:rPr lang="en"/>
              <a:t> )</a:t>
            </a:r>
            <a:endParaRPr/>
          </a:p>
          <a:p>
            <a:pPr marL="914400" lvl="1" indent="-317500" algn="l" rtl="0">
              <a:spcBef>
                <a:spcPts val="0"/>
              </a:spcBef>
              <a:spcAft>
                <a:spcPts val="0"/>
              </a:spcAft>
              <a:buSzPts val="1400"/>
              <a:buChar char="○"/>
            </a:pPr>
            <a:r>
              <a:rPr lang="en"/>
              <a:t>OpenStreetMap and Stamen Maps can be called by R directly</a:t>
            </a:r>
            <a:endParaRPr/>
          </a:p>
          <a:p>
            <a:pPr marL="457200" lvl="0" indent="-342900" algn="l" rtl="0">
              <a:spcBef>
                <a:spcPts val="0"/>
              </a:spcBef>
              <a:spcAft>
                <a:spcPts val="0"/>
              </a:spcAft>
              <a:buSzPts val="1800"/>
              <a:buChar char="●"/>
            </a:pPr>
            <a:r>
              <a:rPr lang="en"/>
              <a:t>useful supplementary package: </a:t>
            </a:r>
            <a:r>
              <a:rPr lang="en">
                <a:solidFill>
                  <a:schemeClr val="lt2"/>
                </a:solidFill>
              </a:rPr>
              <a:t>ggrepel</a:t>
            </a:r>
            <a:r>
              <a:rPr lang="en"/>
              <a:t> - for automatically placing labels so they don’t overlap</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909" name="Google Shape;909;p1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Data types</a:t>
            </a:r>
            <a:endParaRPr/>
          </a:p>
        </p:txBody>
      </p:sp>
      <p:sp>
        <p:nvSpPr>
          <p:cNvPr id="146" name="Google Shape;146;p26"/>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Vectors have a number of types: numeric, integers, characters, logicals.</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Our </a:t>
            </a:r>
            <a:r>
              <a:rPr lang="en" i="1"/>
              <a:t>morphemes</a:t>
            </a:r>
            <a:r>
              <a:rPr lang="en" sz="2400">
                <a:solidFill>
                  <a:schemeClr val="dk1"/>
                </a:solidFill>
                <a:latin typeface="Calibri"/>
                <a:ea typeface="Calibri"/>
                <a:cs typeface="Calibri"/>
                <a:sym typeface="Calibri"/>
              </a:rPr>
              <a:t> is a vector of characters (they have characters around them)</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Our </a:t>
            </a:r>
            <a:r>
              <a:rPr lang="en" i="1"/>
              <a:t>word.class</a:t>
            </a:r>
            <a:r>
              <a:rPr lang="en" sz="2400">
                <a:solidFill>
                  <a:schemeClr val="dk1"/>
                </a:solidFill>
                <a:latin typeface="Calibri"/>
                <a:ea typeface="Calibri"/>
                <a:cs typeface="Calibri"/>
                <a:sym typeface="Calibri"/>
              </a:rPr>
              <a:t> is a vector of characters</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Our </a:t>
            </a:r>
            <a:r>
              <a:rPr lang="en" i="1"/>
              <a:t>mean.length.seconds</a:t>
            </a:r>
            <a:r>
              <a:rPr lang="en" sz="2400">
                <a:solidFill>
                  <a:schemeClr val="dk1"/>
                </a:solidFill>
                <a:latin typeface="Calibri"/>
                <a:ea typeface="Calibri"/>
                <a:cs typeface="Calibri"/>
                <a:sym typeface="Calibri"/>
              </a:rPr>
              <a:t> is a vector of numerics (or it should be)</a:t>
            </a:r>
            <a:endParaRPr/>
          </a:p>
          <a:p>
            <a:pPr marL="342900" lvl="0" indent="-342900" algn="l" rtl="0">
              <a:spcBef>
                <a:spcPts val="480"/>
              </a:spcBef>
              <a:spcAft>
                <a:spcPts val="1200"/>
              </a:spcAft>
              <a:buClr>
                <a:schemeClr val="dk1"/>
              </a:buClr>
              <a:buSzPts val="2400"/>
              <a:buChar char="●"/>
            </a:pPr>
            <a:r>
              <a:rPr lang="en" sz="2400">
                <a:solidFill>
                  <a:schemeClr val="dk1"/>
                </a:solidFill>
                <a:latin typeface="Calibri"/>
                <a:ea typeface="Calibri"/>
                <a:cs typeface="Calibri"/>
                <a:sym typeface="Calibri"/>
              </a:rPr>
              <a:t>Our </a:t>
            </a:r>
            <a:r>
              <a:rPr lang="en" i="1"/>
              <a:t>lexical</a:t>
            </a:r>
            <a:r>
              <a:rPr lang="en" sz="2400">
                <a:solidFill>
                  <a:schemeClr val="dk1"/>
                </a:solidFill>
                <a:latin typeface="Calibri"/>
                <a:ea typeface="Calibri"/>
                <a:cs typeface="Calibri"/>
                <a:sym typeface="Calibri"/>
              </a:rPr>
              <a:t> variable is logical (either true or false)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basics of maps with ggmap</a:t>
            </a:r>
            <a:endParaRPr/>
          </a:p>
          <a:p>
            <a:pPr marL="0" lvl="0" indent="0" algn="l" rtl="0">
              <a:spcBef>
                <a:spcPts val="0"/>
              </a:spcBef>
              <a:spcAft>
                <a:spcPts val="0"/>
              </a:spcAft>
              <a:buNone/>
            </a:pPr>
            <a:endParaRPr/>
          </a:p>
        </p:txBody>
      </p:sp>
      <p:sp>
        <p:nvSpPr>
          <p:cNvPr id="915" name="Google Shape;915;p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Step 1: create the base map</a:t>
            </a:r>
            <a:endParaRPr/>
          </a:p>
          <a:p>
            <a:pPr marL="0" lvl="0" indent="0" algn="l" rtl="0">
              <a:spcBef>
                <a:spcPts val="1200"/>
              </a:spcBef>
              <a:spcAft>
                <a:spcPts val="0"/>
              </a:spcAft>
              <a:buNone/>
            </a:pPr>
            <a:r>
              <a:rPr lang="en">
                <a:solidFill>
                  <a:schemeClr val="lt2"/>
                </a:solidFill>
                <a:latin typeface="Roboto Mono"/>
                <a:ea typeface="Roboto Mono"/>
                <a:cs typeface="Roboto Mono"/>
                <a:sym typeface="Roboto Mono"/>
              </a:rPr>
              <a:t>mymap</a:t>
            </a:r>
            <a:r>
              <a:rPr lang="en">
                <a:solidFill>
                  <a:schemeClr val="dk1"/>
                </a:solidFill>
                <a:latin typeface="Roboto Mono"/>
                <a:ea typeface="Roboto Mono"/>
                <a:cs typeface="Roboto Mono"/>
                <a:sym typeface="Roboto Mono"/>
              </a:rPr>
              <a:t> &lt;- get_map(location = c(lon = </a:t>
            </a:r>
            <a:r>
              <a:rPr lang="en">
                <a:solidFill>
                  <a:schemeClr val="lt2"/>
                </a:solidFill>
                <a:latin typeface="Roboto Mono"/>
                <a:ea typeface="Roboto Mono"/>
                <a:cs typeface="Roboto Mono"/>
                <a:sym typeface="Roboto Mono"/>
              </a:rPr>
              <a:t>&lt;longitude&gt;</a:t>
            </a:r>
            <a:r>
              <a:rPr lang="en">
                <a:solidFill>
                  <a:schemeClr val="dk1"/>
                </a:solidFill>
                <a:latin typeface="Roboto Mono"/>
                <a:ea typeface="Roboto Mono"/>
                <a:cs typeface="Roboto Mono"/>
                <a:sym typeface="Roboto Mono"/>
              </a:rPr>
              <a:t>, lat = </a:t>
            </a:r>
            <a:r>
              <a:rPr lang="en">
                <a:solidFill>
                  <a:schemeClr val="lt2"/>
                </a:solidFill>
                <a:latin typeface="Roboto Mono"/>
                <a:ea typeface="Roboto Mono"/>
                <a:cs typeface="Roboto Mono"/>
                <a:sym typeface="Roboto Mono"/>
              </a:rPr>
              <a:t>&lt;latitude&gt;</a:t>
            </a:r>
            <a:r>
              <a:rPr lang="en">
                <a:solidFill>
                  <a:schemeClr val="dk1"/>
                </a:solidFill>
                <a:latin typeface="Roboto Mono"/>
                <a:ea typeface="Roboto Mono"/>
                <a:cs typeface="Roboto Mono"/>
                <a:sym typeface="Roboto Mono"/>
              </a:rPr>
              <a:t>),zoom = </a:t>
            </a:r>
            <a:r>
              <a:rPr lang="en">
                <a:solidFill>
                  <a:schemeClr val="lt2"/>
                </a:solidFill>
                <a:latin typeface="Roboto Mono"/>
                <a:ea typeface="Roboto Mono"/>
                <a:cs typeface="Roboto Mono"/>
                <a:sym typeface="Roboto Mono"/>
              </a:rPr>
              <a:t>&lt;zoom factor&gt;</a:t>
            </a:r>
            <a:r>
              <a:rPr lang="en">
                <a:solidFill>
                  <a:schemeClr val="dk1"/>
                </a:solidFill>
                <a:latin typeface="Roboto Mono"/>
                <a:ea typeface="Roboto Mono"/>
                <a:cs typeface="Roboto Mono"/>
                <a:sym typeface="Roboto Mono"/>
              </a:rPr>
              <a:t>, scale = </a:t>
            </a:r>
            <a:r>
              <a:rPr lang="en">
                <a:solidFill>
                  <a:schemeClr val="lt2"/>
                </a:solidFill>
                <a:latin typeface="Roboto Mono"/>
                <a:ea typeface="Roboto Mono"/>
                <a:cs typeface="Roboto Mono"/>
                <a:sym typeface="Roboto Mono"/>
              </a:rPr>
              <a:t>&lt;map scale&gt;</a:t>
            </a:r>
            <a:r>
              <a:rPr lang="en">
                <a:solidFill>
                  <a:schemeClr val="dk1"/>
                </a:solidFill>
                <a:latin typeface="Roboto Mono"/>
                <a:ea typeface="Roboto Mono"/>
                <a:cs typeface="Roboto Mono"/>
                <a:sym typeface="Roboto Mono"/>
              </a:rPr>
              <a:t>, maptype = </a:t>
            </a:r>
            <a:r>
              <a:rPr lang="en">
                <a:solidFill>
                  <a:schemeClr val="lt2"/>
                </a:solidFill>
                <a:latin typeface="Roboto Mono"/>
                <a:ea typeface="Roboto Mono"/>
                <a:cs typeface="Roboto Mono"/>
                <a:sym typeface="Roboto Mono"/>
              </a:rPr>
              <a:t>&lt;type of map background&gt;</a:t>
            </a:r>
            <a:r>
              <a:rPr lang="en">
                <a:solidFill>
                  <a:schemeClr val="dk1"/>
                </a:solidFill>
                <a:latin typeface="Roboto Mono"/>
                <a:ea typeface="Roboto Mono"/>
                <a:cs typeface="Roboto Mono"/>
                <a:sym typeface="Roboto Mono"/>
              </a:rPr>
              <a:t>,source = </a:t>
            </a:r>
            <a:r>
              <a:rPr lang="en">
                <a:solidFill>
                  <a:schemeClr val="lt2"/>
                </a:solidFill>
                <a:latin typeface="Roboto Mono"/>
                <a:ea typeface="Roboto Mono"/>
                <a:cs typeface="Roboto Mono"/>
                <a:sym typeface="Roboto Mono"/>
              </a:rPr>
              <a:t>&lt;source of map (osm, google, stamen)&gt;</a:t>
            </a:r>
            <a:r>
              <a:rPr lang="en">
                <a:solidFill>
                  <a:schemeClr val="dk1"/>
                </a:solidFill>
                <a:latin typeface="Roboto Mono"/>
                <a:ea typeface="Roboto Mono"/>
                <a:cs typeface="Roboto Mono"/>
                <a:sym typeface="Roboto Mono"/>
              </a:rPr>
              <a:t>)</a:t>
            </a:r>
            <a:endParaRPr>
              <a:solidFill>
                <a:schemeClr val="dk1"/>
              </a:solidFill>
              <a:latin typeface="Roboto Mono"/>
              <a:ea typeface="Roboto Mono"/>
              <a:cs typeface="Roboto Mono"/>
              <a:sym typeface="Roboto Mono"/>
            </a:endParaRPr>
          </a:p>
          <a:p>
            <a:pPr marL="0" lvl="0" indent="0" algn="l" rtl="0">
              <a:spcBef>
                <a:spcPts val="1200"/>
              </a:spcBef>
              <a:spcAft>
                <a:spcPts val="0"/>
              </a:spcAft>
              <a:buNone/>
            </a:pPr>
            <a:r>
              <a:rPr lang="en"/>
              <a:t>Step 2: plot the map and Step 3: add information</a:t>
            </a:r>
            <a:endParaRPr/>
          </a:p>
          <a:p>
            <a:pPr marL="0" lvl="0" indent="0" algn="l" rtl="0">
              <a:spcBef>
                <a:spcPts val="1200"/>
              </a:spcBef>
              <a:spcAft>
                <a:spcPts val="0"/>
              </a:spcAft>
              <a:buNone/>
            </a:pPr>
            <a:r>
              <a:rPr lang="en">
                <a:solidFill>
                  <a:schemeClr val="dk1"/>
                </a:solidFill>
                <a:latin typeface="Roboto Mono"/>
                <a:ea typeface="Roboto Mono"/>
                <a:cs typeface="Roboto Mono"/>
                <a:sym typeface="Roboto Mono"/>
              </a:rPr>
              <a:t>ggmap(</a:t>
            </a:r>
            <a:r>
              <a:rPr lang="en">
                <a:solidFill>
                  <a:schemeClr val="lt2"/>
                </a:solidFill>
                <a:latin typeface="Roboto Mono"/>
                <a:ea typeface="Roboto Mono"/>
                <a:cs typeface="Roboto Mono"/>
                <a:sym typeface="Roboto Mono"/>
              </a:rPr>
              <a:t>mymap</a:t>
            </a:r>
            <a:r>
              <a:rPr lang="en">
                <a:solidFill>
                  <a:schemeClr val="dk1"/>
                </a:solidFill>
                <a:latin typeface="Roboto Mono"/>
                <a:ea typeface="Roboto Mono"/>
                <a:cs typeface="Roboto Mono"/>
                <a:sym typeface="Roboto Mono"/>
              </a:rPr>
              <a:t>)+</a:t>
            </a:r>
            <a:endParaRPr>
              <a:solidFill>
                <a:schemeClr val="dk1"/>
              </a:solidFill>
              <a:latin typeface="Roboto Mono"/>
              <a:ea typeface="Roboto Mono"/>
              <a:cs typeface="Roboto Mono"/>
              <a:sym typeface="Roboto Mono"/>
            </a:endParaRPr>
          </a:p>
          <a:p>
            <a:pPr marL="0" lvl="0" indent="0" algn="l" rtl="0">
              <a:spcBef>
                <a:spcPts val="1200"/>
              </a:spcBef>
              <a:spcAft>
                <a:spcPts val="1200"/>
              </a:spcAft>
              <a:buNone/>
            </a:pPr>
            <a:r>
              <a:rPr lang="en">
                <a:solidFill>
                  <a:schemeClr val="dk1"/>
                </a:solidFill>
                <a:latin typeface="Roboto Mono"/>
                <a:ea typeface="Roboto Mono"/>
                <a:cs typeface="Roboto Mono"/>
                <a:sym typeface="Roboto Mono"/>
              </a:rPr>
              <a:t>geom_point(aes(x = </a:t>
            </a:r>
            <a:r>
              <a:rPr lang="en">
                <a:solidFill>
                  <a:schemeClr val="lt2"/>
                </a:solidFill>
                <a:latin typeface="Roboto Mono"/>
                <a:ea typeface="Roboto Mono"/>
                <a:cs typeface="Roboto Mono"/>
                <a:sym typeface="Roboto Mono"/>
              </a:rPr>
              <a:t>&lt;latitude&gt;</a:t>
            </a:r>
            <a:r>
              <a:rPr lang="en">
                <a:solidFill>
                  <a:schemeClr val="dk1"/>
                </a:solidFill>
                <a:latin typeface="Roboto Mono"/>
                <a:ea typeface="Roboto Mono"/>
                <a:cs typeface="Roboto Mono"/>
                <a:sym typeface="Roboto Mono"/>
              </a:rPr>
              <a:t>, y = </a:t>
            </a:r>
            <a:r>
              <a:rPr lang="en">
                <a:solidFill>
                  <a:schemeClr val="lt2"/>
                </a:solidFill>
                <a:latin typeface="Roboto Mono"/>
                <a:ea typeface="Roboto Mono"/>
                <a:cs typeface="Roboto Mono"/>
                <a:sym typeface="Roboto Mono"/>
              </a:rPr>
              <a:t>&lt;longitude&gt;</a:t>
            </a:r>
            <a:r>
              <a:rPr lang="en">
                <a:solidFill>
                  <a:schemeClr val="dk1"/>
                </a:solidFill>
                <a:latin typeface="Roboto Mono"/>
                <a:ea typeface="Roboto Mono"/>
                <a:cs typeface="Roboto Mono"/>
                <a:sym typeface="Roboto Mono"/>
              </a:rPr>
              <a:t>, color = </a:t>
            </a:r>
            <a:r>
              <a:rPr lang="en">
                <a:solidFill>
                  <a:schemeClr val="lt2"/>
                </a:solidFill>
                <a:latin typeface="Roboto Mono"/>
                <a:ea typeface="Roboto Mono"/>
                <a:cs typeface="Roboto Mono"/>
                <a:sym typeface="Roboto Mono"/>
              </a:rPr>
              <a:t>&lt;groups&gt;</a:t>
            </a:r>
            <a:r>
              <a:rPr lang="en">
                <a:solidFill>
                  <a:schemeClr val="dk1"/>
                </a:solidFill>
                <a:latin typeface="Roboto Mono"/>
                <a:ea typeface="Roboto Mono"/>
                <a:cs typeface="Roboto Mono"/>
                <a:sym typeface="Roboto Mono"/>
              </a:rPr>
              <a:t>), data = </a:t>
            </a:r>
            <a:r>
              <a:rPr lang="en">
                <a:solidFill>
                  <a:schemeClr val="lt2"/>
                </a:solidFill>
                <a:latin typeface="Roboto Mono"/>
                <a:ea typeface="Roboto Mono"/>
                <a:cs typeface="Roboto Mono"/>
                <a:sym typeface="Roboto Mono"/>
              </a:rPr>
              <a:t>&lt;df&gt;</a:t>
            </a:r>
            <a:r>
              <a:rPr lang="en">
                <a:solidFill>
                  <a:schemeClr val="dk1"/>
                </a:solidFill>
                <a:latin typeface="Roboto Mono"/>
                <a:ea typeface="Roboto Mono"/>
                <a:cs typeface="Roboto Mono"/>
                <a:sym typeface="Roboto Mono"/>
              </a:rPr>
              <a:t>, size = </a:t>
            </a:r>
            <a:r>
              <a:rPr lang="en">
                <a:solidFill>
                  <a:schemeClr val="lt2"/>
                </a:solidFill>
                <a:latin typeface="Roboto Mono"/>
                <a:ea typeface="Roboto Mono"/>
                <a:cs typeface="Roboto Mono"/>
                <a:sym typeface="Roboto Mono"/>
              </a:rPr>
              <a:t>&lt;point size&gt;</a:t>
            </a:r>
            <a:r>
              <a:rPr lang="en">
                <a:solidFill>
                  <a:schemeClr val="dk1"/>
                </a:solidFill>
                <a:latin typeface="Roboto Mono"/>
                <a:ea typeface="Roboto Mono"/>
                <a:cs typeface="Roboto Mono"/>
                <a:sym typeface="Roboto Mono"/>
              </a:rPr>
              <a:t>)</a:t>
            </a:r>
            <a:endParaRPr>
              <a:solidFill>
                <a:schemeClr val="dk1"/>
              </a:solidFill>
            </a:endParaRPr>
          </a:p>
        </p:txBody>
      </p:sp>
      <p:sp>
        <p:nvSpPr>
          <p:cNvPr id="916" name="Google Shape;916;p1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with ggmap</a:t>
            </a:r>
            <a:endParaRPr/>
          </a:p>
        </p:txBody>
      </p:sp>
      <p:sp>
        <p:nvSpPr>
          <p:cNvPr id="922" name="Google Shape;922;p1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923" name="Google Shape;923;p1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121</a:t>
            </a:fld>
            <a:endParaRPr/>
          </a:p>
        </p:txBody>
      </p:sp>
      <p:pic>
        <p:nvPicPr>
          <p:cNvPr id="924" name="Google Shape;924;p135"/>
          <p:cNvPicPr preferRelativeResize="0"/>
          <p:nvPr/>
        </p:nvPicPr>
        <p:blipFill>
          <a:blip r:embed="rId3">
            <a:alphaModFix/>
          </a:blip>
          <a:stretch>
            <a:fillRect/>
          </a:stretch>
        </p:blipFill>
        <p:spPr>
          <a:xfrm>
            <a:off x="5739850" y="329200"/>
            <a:ext cx="3092450" cy="3477949"/>
          </a:xfrm>
          <a:prstGeom prst="rect">
            <a:avLst/>
          </a:prstGeom>
          <a:noFill/>
          <a:ln>
            <a:noFill/>
          </a:ln>
        </p:spPr>
      </p:pic>
      <p:pic>
        <p:nvPicPr>
          <p:cNvPr id="925" name="Google Shape;925;p135"/>
          <p:cNvPicPr preferRelativeResize="0"/>
          <p:nvPr/>
        </p:nvPicPr>
        <p:blipFill>
          <a:blip r:embed="rId4">
            <a:alphaModFix/>
          </a:blip>
          <a:stretch>
            <a:fillRect/>
          </a:stretch>
        </p:blipFill>
        <p:spPr>
          <a:xfrm>
            <a:off x="311700" y="3807150"/>
            <a:ext cx="7245152" cy="9954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basics of world maps with ggplot2 and maps</a:t>
            </a:r>
            <a:endParaRPr/>
          </a:p>
        </p:txBody>
      </p:sp>
      <p:sp>
        <p:nvSpPr>
          <p:cNvPr id="931" name="Google Shape;931;p1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lnSpc>
                <a:spcPct val="100000"/>
              </a:lnSpc>
              <a:spcBef>
                <a:spcPts val="0"/>
              </a:spcBef>
              <a:spcAft>
                <a:spcPts val="0"/>
              </a:spcAft>
              <a:buNone/>
            </a:pPr>
            <a:r>
              <a:rPr lang="en"/>
              <a:t>Step 1: get map data and create the base map</a:t>
            </a:r>
            <a:endParaRPr/>
          </a:p>
          <a:p>
            <a:pPr marL="0" lvl="0" indent="0" algn="l" rtl="0">
              <a:lnSpc>
                <a:spcPct val="100000"/>
              </a:lnSpc>
              <a:spcBef>
                <a:spcPts val="1200"/>
              </a:spcBef>
              <a:spcAft>
                <a:spcPts val="0"/>
              </a:spcAft>
              <a:buNone/>
            </a:pPr>
            <a:r>
              <a:rPr lang="en">
                <a:solidFill>
                  <a:schemeClr val="lt2"/>
                </a:solidFill>
                <a:latin typeface="Roboto Mono"/>
                <a:ea typeface="Roboto Mono"/>
                <a:cs typeface="Roboto Mono"/>
                <a:sym typeface="Roboto Mono"/>
              </a:rPr>
              <a:t>base</a:t>
            </a:r>
            <a:r>
              <a:rPr lang="en">
                <a:latin typeface="Roboto Mono"/>
                <a:ea typeface="Roboto Mono"/>
                <a:cs typeface="Roboto Mono"/>
                <a:sym typeface="Roboto Mono"/>
              </a:rPr>
              <a:t> &lt;- ggplot() +</a:t>
            </a:r>
            <a:endParaRPr>
              <a:latin typeface="Roboto Mono"/>
              <a:ea typeface="Roboto Mono"/>
              <a:cs typeface="Roboto Mono"/>
              <a:sym typeface="Roboto Mono"/>
            </a:endParaRPr>
          </a:p>
          <a:p>
            <a:pPr marL="0" lvl="0" indent="0" algn="l" rtl="0">
              <a:lnSpc>
                <a:spcPct val="100000"/>
              </a:lnSpc>
              <a:spcBef>
                <a:spcPts val="1200"/>
              </a:spcBef>
              <a:spcAft>
                <a:spcPts val="0"/>
              </a:spcAft>
              <a:buNone/>
            </a:pPr>
            <a:r>
              <a:rPr lang="en">
                <a:latin typeface="Roboto Mono"/>
                <a:ea typeface="Roboto Mono"/>
                <a:cs typeface="Roboto Mono"/>
                <a:sym typeface="Roboto Mono"/>
              </a:rPr>
              <a:t>  coord_fixed() +</a:t>
            </a:r>
            <a:endParaRPr>
              <a:latin typeface="Roboto Mono"/>
              <a:ea typeface="Roboto Mono"/>
              <a:cs typeface="Roboto Mono"/>
              <a:sym typeface="Roboto Mono"/>
            </a:endParaRPr>
          </a:p>
          <a:p>
            <a:pPr marL="0" lvl="0" indent="0" algn="l" rtl="0">
              <a:lnSpc>
                <a:spcPct val="100000"/>
              </a:lnSpc>
              <a:spcBef>
                <a:spcPts val="1200"/>
              </a:spcBef>
              <a:spcAft>
                <a:spcPts val="0"/>
              </a:spcAft>
              <a:buNone/>
            </a:pPr>
            <a:r>
              <a:rPr lang="en">
                <a:latin typeface="Roboto Mono"/>
                <a:ea typeface="Roboto Mono"/>
                <a:cs typeface="Roboto Mono"/>
                <a:sym typeface="Roboto Mono"/>
              </a:rPr>
              <a:t>  geom_polygon(data = map_data("world"), aes(x = long, y = lat, group =                      </a:t>
            </a:r>
            <a:endParaRPr>
              <a:latin typeface="Roboto Mono"/>
              <a:ea typeface="Roboto Mono"/>
              <a:cs typeface="Roboto Mono"/>
              <a:sym typeface="Roboto Mono"/>
            </a:endParaRPr>
          </a:p>
          <a:p>
            <a:pPr marL="0" lvl="0" indent="0" algn="l" rtl="0">
              <a:lnSpc>
                <a:spcPct val="100000"/>
              </a:lnSpc>
              <a:spcBef>
                <a:spcPts val="1200"/>
              </a:spcBef>
              <a:spcAft>
                <a:spcPts val="0"/>
              </a:spcAft>
              <a:buNone/>
            </a:pPr>
            <a:r>
              <a:rPr lang="en">
                <a:latin typeface="Roboto Mono"/>
                <a:ea typeface="Roboto Mono"/>
                <a:cs typeface="Roboto Mono"/>
                <a:sym typeface="Roboto Mono"/>
              </a:rPr>
              <a:t>  group))</a:t>
            </a:r>
            <a:endParaRPr>
              <a:latin typeface="Roboto Mono"/>
              <a:ea typeface="Roboto Mono"/>
              <a:cs typeface="Roboto Mono"/>
              <a:sym typeface="Roboto Mono"/>
            </a:endParaRPr>
          </a:p>
          <a:p>
            <a:pPr marL="0" lvl="0" indent="0" algn="l" rtl="0">
              <a:lnSpc>
                <a:spcPct val="100000"/>
              </a:lnSpc>
              <a:spcBef>
                <a:spcPts val="1200"/>
              </a:spcBef>
              <a:spcAft>
                <a:spcPts val="0"/>
              </a:spcAft>
              <a:buNone/>
            </a:pPr>
            <a:r>
              <a:rPr lang="en"/>
              <a:t>Step 2: add points</a:t>
            </a:r>
            <a:endParaRPr/>
          </a:p>
          <a:p>
            <a:pPr marL="0" lvl="0" indent="0" algn="l" rtl="0">
              <a:lnSpc>
                <a:spcPct val="100000"/>
              </a:lnSpc>
              <a:spcBef>
                <a:spcPts val="1200"/>
              </a:spcBef>
              <a:spcAft>
                <a:spcPts val="0"/>
              </a:spcAft>
              <a:buNone/>
            </a:pPr>
            <a:r>
              <a:rPr lang="en">
                <a:solidFill>
                  <a:schemeClr val="lt2"/>
                </a:solidFill>
                <a:latin typeface="Roboto Mono"/>
                <a:ea typeface="Roboto Mono"/>
                <a:cs typeface="Roboto Mono"/>
                <a:sym typeface="Roboto Mono"/>
              </a:rPr>
              <a:t>my_map</a:t>
            </a:r>
            <a:r>
              <a:rPr lang="en">
                <a:latin typeface="Roboto Mono"/>
                <a:ea typeface="Roboto Mono"/>
                <a:cs typeface="Roboto Mono"/>
                <a:sym typeface="Roboto Mono"/>
              </a:rPr>
              <a:t> &lt;- </a:t>
            </a:r>
            <a:r>
              <a:rPr lang="en">
                <a:solidFill>
                  <a:schemeClr val="lt2"/>
                </a:solidFill>
                <a:latin typeface="Roboto Mono"/>
                <a:ea typeface="Roboto Mono"/>
                <a:cs typeface="Roboto Mono"/>
                <a:sym typeface="Roboto Mono"/>
              </a:rPr>
              <a:t>base</a:t>
            </a:r>
            <a:r>
              <a:rPr lang="en">
                <a:latin typeface="Roboto Mono"/>
                <a:ea typeface="Roboto Mono"/>
                <a:cs typeface="Roboto Mono"/>
                <a:sym typeface="Roboto Mono"/>
              </a:rPr>
              <a:t> +</a:t>
            </a:r>
            <a:endParaRPr>
              <a:latin typeface="Roboto Mono"/>
              <a:ea typeface="Roboto Mono"/>
              <a:cs typeface="Roboto Mono"/>
              <a:sym typeface="Roboto Mono"/>
            </a:endParaRPr>
          </a:p>
          <a:p>
            <a:pPr marL="0" lvl="0" indent="0" algn="l" rtl="0">
              <a:lnSpc>
                <a:spcPct val="100000"/>
              </a:lnSpc>
              <a:spcBef>
                <a:spcPts val="1200"/>
              </a:spcBef>
              <a:spcAft>
                <a:spcPts val="0"/>
              </a:spcAft>
              <a:buNone/>
            </a:pPr>
            <a:r>
              <a:rPr lang="en">
                <a:latin typeface="Roboto Mono"/>
                <a:ea typeface="Roboto Mono"/>
                <a:cs typeface="Roboto Mono"/>
                <a:sym typeface="Roboto Mono"/>
              </a:rPr>
              <a:t>  geom_point(data = </a:t>
            </a:r>
            <a:r>
              <a:rPr lang="en">
                <a:solidFill>
                  <a:schemeClr val="lt2"/>
                </a:solidFill>
                <a:latin typeface="Roboto Mono"/>
                <a:ea typeface="Roboto Mono"/>
                <a:cs typeface="Roboto Mono"/>
                <a:sym typeface="Roboto Mono"/>
              </a:rPr>
              <a:t>&lt;data&gt;</a:t>
            </a:r>
            <a:r>
              <a:rPr lang="en">
                <a:latin typeface="Roboto Mono"/>
                <a:ea typeface="Roboto Mono"/>
                <a:cs typeface="Roboto Mono"/>
                <a:sym typeface="Roboto Mono"/>
              </a:rPr>
              <a:t>, aes(x = </a:t>
            </a:r>
            <a:r>
              <a:rPr lang="en">
                <a:solidFill>
                  <a:schemeClr val="lt2"/>
                </a:solidFill>
                <a:latin typeface="Roboto Mono"/>
                <a:ea typeface="Roboto Mono"/>
                <a:cs typeface="Roboto Mono"/>
                <a:sym typeface="Roboto Mono"/>
              </a:rPr>
              <a:t>&lt;longitude&gt;</a:t>
            </a:r>
            <a:r>
              <a:rPr lang="en">
                <a:latin typeface="Roboto Mono"/>
                <a:ea typeface="Roboto Mono"/>
                <a:cs typeface="Roboto Mono"/>
                <a:sym typeface="Roboto Mono"/>
              </a:rPr>
              <a:t>, y = </a:t>
            </a:r>
            <a:r>
              <a:rPr lang="en">
                <a:solidFill>
                  <a:schemeClr val="lt2"/>
                </a:solidFill>
                <a:latin typeface="Roboto Mono"/>
                <a:ea typeface="Roboto Mono"/>
                <a:cs typeface="Roboto Mono"/>
                <a:sym typeface="Roboto Mono"/>
              </a:rPr>
              <a:t>&lt;latitude&gt;</a:t>
            </a:r>
            <a:r>
              <a:rPr lang="en">
                <a:latin typeface="Roboto Mono"/>
                <a:ea typeface="Roboto Mono"/>
                <a:cs typeface="Roboto Mono"/>
                <a:sym typeface="Roboto Mono"/>
              </a:rPr>
              <a:t>), size </a:t>
            </a:r>
            <a:endParaRPr>
              <a:latin typeface="Roboto Mono"/>
              <a:ea typeface="Roboto Mono"/>
              <a:cs typeface="Roboto Mono"/>
              <a:sym typeface="Roboto Mono"/>
            </a:endParaRPr>
          </a:p>
          <a:p>
            <a:pPr marL="0" lvl="0" indent="0" algn="l" rtl="0">
              <a:lnSpc>
                <a:spcPct val="100000"/>
              </a:lnSpc>
              <a:spcBef>
                <a:spcPts val="1200"/>
              </a:spcBef>
              <a:spcAft>
                <a:spcPts val="0"/>
              </a:spcAft>
              <a:buNone/>
            </a:pPr>
            <a:r>
              <a:rPr lang="en">
                <a:latin typeface="Roboto Mono"/>
                <a:ea typeface="Roboto Mono"/>
                <a:cs typeface="Roboto Mono"/>
                <a:sym typeface="Roboto Mono"/>
              </a:rPr>
              <a:t>  = etc.) +</a:t>
            </a:r>
            <a:endParaRPr>
              <a:latin typeface="Roboto Mono"/>
              <a:ea typeface="Roboto Mono"/>
              <a:cs typeface="Roboto Mono"/>
              <a:sym typeface="Roboto Mono"/>
            </a:endParaRPr>
          </a:p>
          <a:p>
            <a:pPr marL="0" lvl="0" indent="0" algn="l" rtl="0">
              <a:lnSpc>
                <a:spcPct val="100000"/>
              </a:lnSpc>
              <a:spcBef>
                <a:spcPts val="1200"/>
              </a:spcBef>
              <a:spcAft>
                <a:spcPts val="1200"/>
              </a:spcAft>
              <a:buNone/>
            </a:pPr>
            <a:r>
              <a:rPr lang="en">
                <a:latin typeface="Roboto Mono"/>
                <a:ea typeface="Roboto Mono"/>
                <a:cs typeface="Roboto Mono"/>
                <a:sym typeface="Roboto Mono"/>
              </a:rPr>
              <a:t>  theme_map()</a:t>
            </a:r>
            <a:endParaRPr>
              <a:latin typeface="Roboto Mono"/>
              <a:ea typeface="Roboto Mono"/>
              <a:cs typeface="Roboto Mono"/>
              <a:sym typeface="Roboto Mono"/>
            </a:endParaRPr>
          </a:p>
        </p:txBody>
      </p:sp>
      <p:sp>
        <p:nvSpPr>
          <p:cNvPr id="932" name="Google Shape;932;p1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with a world map</a:t>
            </a:r>
            <a:endParaRPr/>
          </a:p>
        </p:txBody>
      </p:sp>
      <p:sp>
        <p:nvSpPr>
          <p:cNvPr id="938" name="Google Shape;938;p1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939" name="Google Shape;939;p1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123</a:t>
            </a:fld>
            <a:endParaRPr/>
          </a:p>
        </p:txBody>
      </p:sp>
      <p:pic>
        <p:nvPicPr>
          <p:cNvPr id="940" name="Google Shape;940;p137"/>
          <p:cNvPicPr preferRelativeResize="0"/>
          <p:nvPr/>
        </p:nvPicPr>
        <p:blipFill>
          <a:blip r:embed="rId3">
            <a:alphaModFix/>
          </a:blip>
          <a:stretch>
            <a:fillRect/>
          </a:stretch>
        </p:blipFill>
        <p:spPr>
          <a:xfrm>
            <a:off x="3550676" y="-313700"/>
            <a:ext cx="5281623" cy="4696227"/>
          </a:xfrm>
          <a:prstGeom prst="rect">
            <a:avLst/>
          </a:prstGeom>
          <a:noFill/>
          <a:ln>
            <a:noFill/>
          </a:ln>
        </p:spPr>
      </p:pic>
      <p:pic>
        <p:nvPicPr>
          <p:cNvPr id="941" name="Google Shape;941;p137"/>
          <p:cNvPicPr preferRelativeResize="0"/>
          <p:nvPr/>
        </p:nvPicPr>
        <p:blipFill>
          <a:blip r:embed="rId4">
            <a:alphaModFix/>
          </a:blip>
          <a:stretch>
            <a:fillRect/>
          </a:stretch>
        </p:blipFill>
        <p:spPr>
          <a:xfrm>
            <a:off x="311700" y="3239150"/>
            <a:ext cx="6998875" cy="16223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Exporting figures to put in your paper</a:t>
            </a:r>
            <a:endParaRPr/>
          </a:p>
        </p:txBody>
      </p:sp>
      <p:sp>
        <p:nvSpPr>
          <p:cNvPr id="947" name="Google Shape;947;p1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Basic considerations for figures that will appear in a paper:</a:t>
            </a:r>
            <a:endParaRPr/>
          </a:p>
          <a:p>
            <a:pPr marL="457200" lvl="0" indent="-342900" algn="l" rtl="0">
              <a:spcBef>
                <a:spcPts val="1200"/>
              </a:spcBef>
              <a:spcAft>
                <a:spcPts val="0"/>
              </a:spcAft>
              <a:buSzPts val="1800"/>
              <a:buChar char="●"/>
            </a:pPr>
            <a:r>
              <a:rPr lang="en"/>
              <a:t>high resolution: usually 300 or 600 dpi</a:t>
            </a:r>
            <a:endParaRPr/>
          </a:p>
          <a:p>
            <a:pPr marL="457200" lvl="0" indent="-342900" algn="l" rtl="0">
              <a:spcBef>
                <a:spcPts val="0"/>
              </a:spcBef>
              <a:spcAft>
                <a:spcPts val="0"/>
              </a:spcAft>
              <a:buSzPts val="1800"/>
              <a:buChar char="●"/>
            </a:pPr>
            <a:r>
              <a:rPr lang="en"/>
              <a:t>figure must fit on A4/Letter page</a:t>
            </a:r>
            <a:endParaRPr/>
          </a:p>
          <a:p>
            <a:pPr marL="457200" lvl="0" indent="-342900" algn="l" rtl="0">
              <a:spcBef>
                <a:spcPts val="0"/>
              </a:spcBef>
              <a:spcAft>
                <a:spcPts val="0"/>
              </a:spcAft>
              <a:buSzPts val="1800"/>
              <a:buChar char="●"/>
            </a:pPr>
            <a:r>
              <a:rPr lang="en"/>
              <a:t>png (or svg) format</a:t>
            </a:r>
            <a:endParaRPr/>
          </a:p>
          <a:p>
            <a:pPr marL="0" lvl="0" indent="0" algn="l" rtl="0">
              <a:spcBef>
                <a:spcPts val="1200"/>
              </a:spcBef>
              <a:spcAft>
                <a:spcPts val="0"/>
              </a:spcAft>
              <a:buNone/>
            </a:pPr>
            <a:r>
              <a:rPr lang="en"/>
              <a:t>fortunately, </a:t>
            </a:r>
            <a:r>
              <a:rPr lang="en">
                <a:solidFill>
                  <a:schemeClr val="lt2"/>
                </a:solidFill>
              </a:rPr>
              <a:t>ggsave()</a:t>
            </a:r>
            <a:r>
              <a:rPr lang="en"/>
              <a:t> is here to save you!</a:t>
            </a:r>
            <a:endParaRPr/>
          </a:p>
          <a:p>
            <a:pPr marL="0" lvl="0" indent="0" algn="l" rtl="0">
              <a:spcBef>
                <a:spcPts val="1200"/>
              </a:spcBef>
              <a:spcAft>
                <a:spcPts val="1200"/>
              </a:spcAft>
              <a:buNone/>
            </a:pPr>
            <a:r>
              <a:rPr lang="en">
                <a:solidFill>
                  <a:schemeClr val="dk1"/>
                </a:solidFill>
                <a:latin typeface="Roboto Mono"/>
                <a:ea typeface="Roboto Mono"/>
                <a:cs typeface="Roboto Mono"/>
                <a:sym typeface="Roboto Mono"/>
              </a:rPr>
              <a:t>ggsave(</a:t>
            </a:r>
            <a:r>
              <a:rPr lang="en">
                <a:solidFill>
                  <a:schemeClr val="lt2"/>
                </a:solidFill>
                <a:latin typeface="Roboto Mono"/>
                <a:ea typeface="Roboto Mono"/>
                <a:cs typeface="Roboto Mono"/>
                <a:sym typeface="Roboto Mono"/>
              </a:rPr>
              <a:t>&lt;file name&gt;</a:t>
            </a:r>
            <a:r>
              <a:rPr lang="en">
                <a:solidFill>
                  <a:schemeClr val="dk1"/>
                </a:solidFill>
                <a:latin typeface="Roboto Mono"/>
                <a:ea typeface="Roboto Mono"/>
                <a:cs typeface="Roboto Mono"/>
                <a:sym typeface="Roboto Mono"/>
              </a:rPr>
              <a:t>,  plot = </a:t>
            </a:r>
            <a:r>
              <a:rPr lang="en">
                <a:solidFill>
                  <a:schemeClr val="lt2"/>
                </a:solidFill>
                <a:latin typeface="Roboto Mono"/>
                <a:ea typeface="Roboto Mono"/>
                <a:cs typeface="Roboto Mono"/>
                <a:sym typeface="Roboto Mono"/>
              </a:rPr>
              <a:t>&lt;plot name&gt;</a:t>
            </a:r>
            <a:r>
              <a:rPr lang="en">
                <a:solidFill>
                  <a:schemeClr val="dk1"/>
                </a:solidFill>
                <a:latin typeface="Roboto Mono"/>
                <a:ea typeface="Roboto Mono"/>
                <a:cs typeface="Roboto Mono"/>
                <a:sym typeface="Roboto Mono"/>
              </a:rPr>
              <a:t>, device = </a:t>
            </a:r>
            <a:r>
              <a:rPr lang="en">
                <a:solidFill>
                  <a:schemeClr val="lt2"/>
                </a:solidFill>
                <a:latin typeface="Roboto Mono"/>
                <a:ea typeface="Roboto Mono"/>
                <a:cs typeface="Roboto Mono"/>
                <a:sym typeface="Roboto Mono"/>
              </a:rPr>
              <a:t>&lt;image format&gt;</a:t>
            </a:r>
            <a:r>
              <a:rPr lang="en">
                <a:solidFill>
                  <a:schemeClr val="dk1"/>
                </a:solidFill>
                <a:latin typeface="Roboto Mono"/>
                <a:ea typeface="Roboto Mono"/>
                <a:cs typeface="Roboto Mono"/>
                <a:sym typeface="Roboto Mono"/>
              </a:rPr>
              <a:t>, path = </a:t>
            </a:r>
            <a:r>
              <a:rPr lang="en">
                <a:solidFill>
                  <a:schemeClr val="lt2"/>
                </a:solidFill>
                <a:latin typeface="Roboto Mono"/>
                <a:ea typeface="Roboto Mono"/>
                <a:cs typeface="Roboto Mono"/>
                <a:sym typeface="Roboto Mono"/>
              </a:rPr>
              <a:t>&lt;file path&gt;</a:t>
            </a:r>
            <a:r>
              <a:rPr lang="en">
                <a:solidFill>
                  <a:schemeClr val="dk1"/>
                </a:solidFill>
                <a:latin typeface="Roboto Mono"/>
                <a:ea typeface="Roboto Mono"/>
                <a:cs typeface="Roboto Mono"/>
                <a:sym typeface="Roboto Mono"/>
              </a:rPr>
              <a:t>, scale = </a:t>
            </a:r>
            <a:r>
              <a:rPr lang="en">
                <a:solidFill>
                  <a:schemeClr val="lt2"/>
                </a:solidFill>
                <a:latin typeface="Roboto Mono"/>
                <a:ea typeface="Roboto Mono"/>
                <a:cs typeface="Roboto Mono"/>
                <a:sym typeface="Roboto Mono"/>
              </a:rPr>
              <a:t>&lt;&gt;</a:t>
            </a:r>
            <a:r>
              <a:rPr lang="en">
                <a:solidFill>
                  <a:schemeClr val="dk1"/>
                </a:solidFill>
                <a:latin typeface="Roboto Mono"/>
                <a:ea typeface="Roboto Mono"/>
                <a:cs typeface="Roboto Mono"/>
                <a:sym typeface="Roboto Mono"/>
              </a:rPr>
              <a:t>, width = </a:t>
            </a:r>
            <a:r>
              <a:rPr lang="en">
                <a:solidFill>
                  <a:schemeClr val="lt2"/>
                </a:solidFill>
                <a:latin typeface="Roboto Mono"/>
                <a:ea typeface="Roboto Mono"/>
                <a:cs typeface="Roboto Mono"/>
                <a:sym typeface="Roboto Mono"/>
              </a:rPr>
              <a:t>&lt;&gt;</a:t>
            </a:r>
            <a:r>
              <a:rPr lang="en">
                <a:solidFill>
                  <a:schemeClr val="dk1"/>
                </a:solidFill>
                <a:latin typeface="Roboto Mono"/>
                <a:ea typeface="Roboto Mono"/>
                <a:cs typeface="Roboto Mono"/>
                <a:sym typeface="Roboto Mono"/>
              </a:rPr>
              <a:t>, height = </a:t>
            </a:r>
            <a:r>
              <a:rPr lang="en">
                <a:solidFill>
                  <a:schemeClr val="lt2"/>
                </a:solidFill>
                <a:latin typeface="Roboto Mono"/>
                <a:ea typeface="Roboto Mono"/>
                <a:cs typeface="Roboto Mono"/>
                <a:sym typeface="Roboto Mono"/>
              </a:rPr>
              <a:t>&lt;&gt;</a:t>
            </a:r>
            <a:r>
              <a:rPr lang="en">
                <a:solidFill>
                  <a:schemeClr val="dk1"/>
                </a:solidFill>
                <a:latin typeface="Roboto Mono"/>
                <a:ea typeface="Roboto Mono"/>
                <a:cs typeface="Roboto Mono"/>
                <a:sym typeface="Roboto Mono"/>
              </a:rPr>
              <a:t>, units = </a:t>
            </a:r>
            <a:r>
              <a:rPr lang="en">
                <a:solidFill>
                  <a:schemeClr val="lt2"/>
                </a:solidFill>
                <a:latin typeface="Roboto Mono"/>
                <a:ea typeface="Roboto Mono"/>
                <a:cs typeface="Roboto Mono"/>
                <a:sym typeface="Roboto Mono"/>
              </a:rPr>
              <a:t>&lt;units for height/width&gt;</a:t>
            </a:r>
            <a:r>
              <a:rPr lang="en">
                <a:solidFill>
                  <a:schemeClr val="dk1"/>
                </a:solidFill>
                <a:latin typeface="Roboto Mono"/>
                <a:ea typeface="Roboto Mono"/>
                <a:cs typeface="Roboto Mono"/>
                <a:sym typeface="Roboto Mono"/>
              </a:rPr>
              <a:t>, dpi = </a:t>
            </a:r>
            <a:r>
              <a:rPr lang="en">
                <a:solidFill>
                  <a:schemeClr val="lt2"/>
                </a:solidFill>
                <a:latin typeface="Roboto Mono"/>
                <a:ea typeface="Roboto Mono"/>
                <a:cs typeface="Roboto Mono"/>
                <a:sym typeface="Roboto Mono"/>
              </a:rPr>
              <a:t>&lt;&gt;</a:t>
            </a:r>
            <a:r>
              <a:rPr lang="en">
                <a:solidFill>
                  <a:schemeClr val="dk1"/>
                </a:solidFill>
                <a:latin typeface="Roboto Mono"/>
                <a:ea typeface="Roboto Mono"/>
                <a:cs typeface="Roboto Mono"/>
                <a:sym typeface="Roboto Mono"/>
              </a:rPr>
              <a:t>)</a:t>
            </a:r>
            <a:endParaRPr/>
          </a:p>
        </p:txBody>
      </p:sp>
      <p:sp>
        <p:nvSpPr>
          <p:cNvPr id="948" name="Google Shape;948;p1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39"/>
          <p:cNvSpPr txBox="1">
            <a:spLocks noGrp="1"/>
          </p:cNvSpPr>
          <p:nvPr>
            <p:ph type="title"/>
          </p:nvPr>
        </p:nvSpPr>
        <p:spPr>
          <a:xfrm>
            <a:off x="729450" y="1322450"/>
            <a:ext cx="7688400" cy="2782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Practice session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r" rtl="0">
              <a:spcBef>
                <a:spcPts val="0"/>
              </a:spcBef>
              <a:spcAft>
                <a:spcPts val="0"/>
              </a:spcAft>
              <a:buNone/>
            </a:pPr>
            <a:r>
              <a:rPr lang="en"/>
              <a:t>Sandra and Adam</a:t>
            </a:r>
            <a:endParaRPr/>
          </a:p>
        </p:txBody>
      </p:sp>
      <p:sp>
        <p:nvSpPr>
          <p:cNvPr id="954" name="Google Shape;954;p1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Multilevel / random effects model</a:t>
            </a:r>
            <a:endParaRPr/>
          </a:p>
        </p:txBody>
      </p:sp>
      <p:sp>
        <p:nvSpPr>
          <p:cNvPr id="974" name="Google Shape;974;p142"/>
          <p:cNvSpPr txBox="1">
            <a:spLocks noGrp="1"/>
          </p:cNvSpPr>
          <p:nvPr>
            <p:ph type="body" idx="1"/>
          </p:nvPr>
        </p:nvSpPr>
        <p:spPr>
          <a:xfrm>
            <a:off x="311700" y="1137350"/>
            <a:ext cx="4946100" cy="847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Here is our linear model, with some made up constants and distributions</a:t>
            </a:r>
            <a:endParaRPr/>
          </a:p>
        </p:txBody>
      </p:sp>
      <p:sp>
        <p:nvSpPr>
          <p:cNvPr id="975" name="Google Shape;975;p1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126</a:t>
            </a:fld>
            <a:endParaRPr/>
          </a:p>
        </p:txBody>
      </p:sp>
      <p:pic>
        <p:nvPicPr>
          <p:cNvPr id="976" name="Google Shape;976;p142"/>
          <p:cNvPicPr preferRelativeResize="0"/>
          <p:nvPr/>
        </p:nvPicPr>
        <p:blipFill>
          <a:blip r:embed="rId3">
            <a:alphaModFix/>
          </a:blip>
          <a:stretch>
            <a:fillRect/>
          </a:stretch>
        </p:blipFill>
        <p:spPr>
          <a:xfrm>
            <a:off x="5257800" y="445013"/>
            <a:ext cx="3886200" cy="1933575"/>
          </a:xfrm>
          <a:prstGeom prst="rect">
            <a:avLst/>
          </a:prstGeom>
          <a:noFill/>
          <a:ln>
            <a:noFill/>
          </a:ln>
        </p:spPr>
      </p:pic>
      <p:pic>
        <p:nvPicPr>
          <p:cNvPr id="977" name="Google Shape;977;p142"/>
          <p:cNvPicPr preferRelativeResize="0"/>
          <p:nvPr/>
        </p:nvPicPr>
        <p:blipFill>
          <a:blip r:embed="rId4">
            <a:alphaModFix/>
          </a:blip>
          <a:stretch>
            <a:fillRect/>
          </a:stretch>
        </p:blipFill>
        <p:spPr>
          <a:xfrm>
            <a:off x="152400" y="2530987"/>
            <a:ext cx="7887734" cy="246011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Multilevel / random effects model</a:t>
            </a:r>
            <a:endParaRPr/>
          </a:p>
        </p:txBody>
      </p:sp>
      <p:sp>
        <p:nvSpPr>
          <p:cNvPr id="983" name="Google Shape;983;p143"/>
          <p:cNvSpPr txBox="1">
            <a:spLocks noGrp="1"/>
          </p:cNvSpPr>
          <p:nvPr>
            <p:ph type="body" idx="1"/>
          </p:nvPr>
        </p:nvSpPr>
        <p:spPr>
          <a:xfrm>
            <a:off x="311700" y="1137350"/>
            <a:ext cx="4946100" cy="847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Here is our </a:t>
            </a:r>
            <a:r>
              <a:rPr lang="en" b="1"/>
              <a:t>linear model</a:t>
            </a:r>
            <a:r>
              <a:rPr lang="en"/>
              <a:t>, with some made up constants and distributions</a:t>
            </a:r>
            <a:endParaRPr/>
          </a:p>
        </p:txBody>
      </p:sp>
      <p:sp>
        <p:nvSpPr>
          <p:cNvPr id="984" name="Google Shape;984;p1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127</a:t>
            </a:fld>
            <a:endParaRPr/>
          </a:p>
        </p:txBody>
      </p:sp>
      <p:pic>
        <p:nvPicPr>
          <p:cNvPr id="985" name="Google Shape;985;p143"/>
          <p:cNvPicPr preferRelativeResize="0"/>
          <p:nvPr/>
        </p:nvPicPr>
        <p:blipFill>
          <a:blip r:embed="rId3">
            <a:alphaModFix/>
          </a:blip>
          <a:stretch>
            <a:fillRect/>
          </a:stretch>
        </p:blipFill>
        <p:spPr>
          <a:xfrm>
            <a:off x="5257800" y="445013"/>
            <a:ext cx="3886200" cy="1933575"/>
          </a:xfrm>
          <a:prstGeom prst="rect">
            <a:avLst/>
          </a:prstGeom>
          <a:noFill/>
          <a:ln>
            <a:noFill/>
          </a:ln>
        </p:spPr>
      </p:pic>
      <p:cxnSp>
        <p:nvCxnSpPr>
          <p:cNvPr id="986" name="Google Shape;986;p143"/>
          <p:cNvCxnSpPr/>
          <p:nvPr/>
        </p:nvCxnSpPr>
        <p:spPr>
          <a:xfrm flipH="1">
            <a:off x="2260125" y="1268238"/>
            <a:ext cx="3239700" cy="1230900"/>
          </a:xfrm>
          <a:prstGeom prst="straightConnector1">
            <a:avLst/>
          </a:prstGeom>
          <a:noFill/>
          <a:ln w="9525" cap="flat" cmpd="sng">
            <a:solidFill>
              <a:schemeClr val="dk2"/>
            </a:solidFill>
            <a:prstDash val="solid"/>
            <a:round/>
            <a:headEnd type="none" w="med" len="med"/>
            <a:tailEnd type="triangle" w="med" len="med"/>
          </a:ln>
        </p:spPr>
      </p:cxnSp>
      <p:cxnSp>
        <p:nvCxnSpPr>
          <p:cNvPr id="987" name="Google Shape;987;p143"/>
          <p:cNvCxnSpPr/>
          <p:nvPr/>
        </p:nvCxnSpPr>
        <p:spPr>
          <a:xfrm flipH="1">
            <a:off x="5905802" y="1515750"/>
            <a:ext cx="30300" cy="953100"/>
          </a:xfrm>
          <a:prstGeom prst="straightConnector1">
            <a:avLst/>
          </a:prstGeom>
          <a:noFill/>
          <a:ln w="9525" cap="flat" cmpd="sng">
            <a:solidFill>
              <a:schemeClr val="dk2"/>
            </a:solidFill>
            <a:prstDash val="solid"/>
            <a:round/>
            <a:headEnd type="none" w="med" len="med"/>
            <a:tailEnd type="triangle" w="med" len="med"/>
          </a:ln>
        </p:spPr>
      </p:cxnSp>
      <p:pic>
        <p:nvPicPr>
          <p:cNvPr id="988" name="Google Shape;988;p143"/>
          <p:cNvPicPr preferRelativeResize="0"/>
          <p:nvPr/>
        </p:nvPicPr>
        <p:blipFill>
          <a:blip r:embed="rId4">
            <a:alphaModFix/>
          </a:blip>
          <a:stretch>
            <a:fillRect/>
          </a:stretch>
        </p:blipFill>
        <p:spPr>
          <a:xfrm>
            <a:off x="152400" y="2622450"/>
            <a:ext cx="7594483" cy="23686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Multilevel / random effects model</a:t>
            </a:r>
            <a:endParaRPr/>
          </a:p>
        </p:txBody>
      </p:sp>
      <p:sp>
        <p:nvSpPr>
          <p:cNvPr id="994" name="Google Shape;994;p144"/>
          <p:cNvSpPr txBox="1">
            <a:spLocks noGrp="1"/>
          </p:cNvSpPr>
          <p:nvPr>
            <p:ph type="body" idx="1"/>
          </p:nvPr>
        </p:nvSpPr>
        <p:spPr>
          <a:xfrm>
            <a:off x="311700" y="1137350"/>
            <a:ext cx="4946100" cy="847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The intercept and the slope are just </a:t>
            </a:r>
            <a:r>
              <a:rPr lang="en" b="1"/>
              <a:t>constants </a:t>
            </a:r>
            <a:r>
              <a:rPr lang="en"/>
              <a:t>they are </a:t>
            </a:r>
            <a:r>
              <a:rPr lang="en" i="1"/>
              <a:t>fixed effects </a:t>
            </a:r>
            <a:r>
              <a:rPr lang="en"/>
              <a:t>in the model</a:t>
            </a:r>
            <a:endParaRPr/>
          </a:p>
        </p:txBody>
      </p:sp>
      <p:sp>
        <p:nvSpPr>
          <p:cNvPr id="995" name="Google Shape;995;p1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128</a:t>
            </a:fld>
            <a:endParaRPr/>
          </a:p>
        </p:txBody>
      </p:sp>
      <p:pic>
        <p:nvPicPr>
          <p:cNvPr id="996" name="Google Shape;996;p144"/>
          <p:cNvPicPr preferRelativeResize="0"/>
          <p:nvPr/>
        </p:nvPicPr>
        <p:blipFill>
          <a:blip r:embed="rId3">
            <a:alphaModFix/>
          </a:blip>
          <a:stretch>
            <a:fillRect/>
          </a:stretch>
        </p:blipFill>
        <p:spPr>
          <a:xfrm>
            <a:off x="5257800" y="445013"/>
            <a:ext cx="3886200" cy="1933575"/>
          </a:xfrm>
          <a:prstGeom prst="rect">
            <a:avLst/>
          </a:prstGeom>
          <a:noFill/>
          <a:ln>
            <a:noFill/>
          </a:ln>
        </p:spPr>
      </p:pic>
      <p:pic>
        <p:nvPicPr>
          <p:cNvPr id="997" name="Google Shape;997;p144"/>
          <p:cNvPicPr preferRelativeResize="0"/>
          <p:nvPr/>
        </p:nvPicPr>
        <p:blipFill>
          <a:blip r:embed="rId4">
            <a:alphaModFix/>
          </a:blip>
          <a:stretch>
            <a:fillRect/>
          </a:stretch>
        </p:blipFill>
        <p:spPr>
          <a:xfrm>
            <a:off x="197800" y="2500737"/>
            <a:ext cx="7887734" cy="246011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Multilevel / random effects model</a:t>
            </a:r>
            <a:endParaRPr/>
          </a:p>
        </p:txBody>
      </p:sp>
      <p:sp>
        <p:nvSpPr>
          <p:cNvPr id="1003" name="Google Shape;1003;p1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129</a:t>
            </a:fld>
            <a:endParaRPr/>
          </a:p>
        </p:txBody>
      </p:sp>
      <p:pic>
        <p:nvPicPr>
          <p:cNvPr id="1004" name="Google Shape;1004;p145"/>
          <p:cNvPicPr preferRelativeResize="0"/>
          <p:nvPr/>
        </p:nvPicPr>
        <p:blipFill>
          <a:blip r:embed="rId3">
            <a:alphaModFix/>
          </a:blip>
          <a:stretch>
            <a:fillRect/>
          </a:stretch>
        </p:blipFill>
        <p:spPr>
          <a:xfrm>
            <a:off x="2292344" y="1759575"/>
            <a:ext cx="6851657" cy="3297250"/>
          </a:xfrm>
          <a:prstGeom prst="rect">
            <a:avLst/>
          </a:prstGeom>
          <a:noFill/>
          <a:ln>
            <a:noFill/>
          </a:ln>
        </p:spPr>
      </p:pic>
      <p:pic>
        <p:nvPicPr>
          <p:cNvPr id="1005" name="Google Shape;1005;p145"/>
          <p:cNvPicPr preferRelativeResize="0"/>
          <p:nvPr/>
        </p:nvPicPr>
        <p:blipFill>
          <a:blip r:embed="rId4">
            <a:alphaModFix/>
          </a:blip>
          <a:stretch>
            <a:fillRect/>
          </a:stretch>
        </p:blipFill>
        <p:spPr>
          <a:xfrm>
            <a:off x="0" y="1017725"/>
            <a:ext cx="2292350" cy="14821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Functions, types and error messages</a:t>
            </a:r>
            <a:endParaRPr/>
          </a:p>
        </p:txBody>
      </p:sp>
      <p:sp>
        <p:nvSpPr>
          <p:cNvPr id="152" name="Google Shape;152;p27"/>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fontScale="92500" lnSpcReduction="20000"/>
          </a:bodyPr>
          <a:lstStyle/>
          <a:p>
            <a:pPr marL="342900" lvl="0" indent="-331470" algn="l" rtl="0">
              <a:spcBef>
                <a:spcPts val="0"/>
              </a:spcBef>
              <a:spcAft>
                <a:spcPts val="0"/>
              </a:spcAft>
              <a:buClr>
                <a:schemeClr val="dk1"/>
              </a:buClr>
              <a:buSzPct val="100000"/>
              <a:buChar char="●"/>
            </a:pPr>
            <a:r>
              <a:rPr lang="en" sz="2400">
                <a:solidFill>
                  <a:schemeClr val="dk1"/>
                </a:solidFill>
                <a:latin typeface="Calibri"/>
                <a:ea typeface="Calibri"/>
                <a:cs typeface="Calibri"/>
                <a:sym typeface="Calibri"/>
              </a:rPr>
              <a:t>Functions do something to a number or a combination of numbers.</a:t>
            </a:r>
            <a:endParaRPr/>
          </a:p>
          <a:p>
            <a:pPr marL="342900" lvl="0" indent="-33147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mean() and table() are examples of functions.</a:t>
            </a:r>
            <a:endParaRPr/>
          </a:p>
          <a:p>
            <a:pPr marL="342900" lvl="0" indent="-33147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mean(x) gives you the mean of a list of numeric numbers in vector x.</a:t>
            </a:r>
            <a:endParaRPr/>
          </a:p>
          <a:p>
            <a:pPr marL="342900" lvl="0" indent="-33147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table(x) gives you a frequency table for the categorical values.</a:t>
            </a:r>
            <a:endParaRPr/>
          </a:p>
          <a:p>
            <a:pPr marL="342900" lvl="0" indent="0" algn="l" rtl="0">
              <a:spcBef>
                <a:spcPts val="480"/>
              </a:spcBef>
              <a:spcAft>
                <a:spcPts val="0"/>
              </a:spcAft>
              <a:buClr>
                <a:srgbClr val="06287E"/>
              </a:buClr>
              <a:buSzPct val="133333"/>
              <a:buNone/>
            </a:pPr>
            <a:r>
              <a:rPr lang="en">
                <a:solidFill>
                  <a:srgbClr val="06287E"/>
                </a:solidFill>
                <a:latin typeface="Courier"/>
                <a:ea typeface="Courier"/>
                <a:cs typeface="Courier"/>
                <a:sym typeface="Courier"/>
              </a:rPr>
              <a:t>table</a:t>
            </a:r>
            <a:r>
              <a:rPr lang="en">
                <a:latin typeface="Courier"/>
                <a:ea typeface="Courier"/>
                <a:cs typeface="Courier"/>
                <a:sym typeface="Courier"/>
              </a:rPr>
              <a:t>(pos)</a:t>
            </a:r>
            <a:endParaRPr/>
          </a:p>
          <a:p>
            <a:pPr marL="342900" lvl="0" indent="0" algn="l" rtl="0">
              <a:spcBef>
                <a:spcPts val="480"/>
              </a:spcBef>
              <a:spcAft>
                <a:spcPts val="1200"/>
              </a:spcAft>
              <a:buClr>
                <a:schemeClr val="dk1"/>
              </a:buClr>
              <a:buSzPct val="133333"/>
              <a:buNone/>
            </a:pPr>
            <a:r>
              <a:rPr lang="en">
                <a:latin typeface="Courier"/>
                <a:ea typeface="Courier"/>
                <a:cs typeface="Courier"/>
                <a:sym typeface="Courier"/>
              </a:rPr>
              <a:t>## pos</a:t>
            </a:r>
            <a:br>
              <a:rPr lang="en">
                <a:latin typeface="Courier"/>
                <a:ea typeface="Courier"/>
                <a:cs typeface="Courier"/>
                <a:sym typeface="Courier"/>
              </a:rPr>
            </a:br>
            <a:r>
              <a:rPr lang="en">
                <a:latin typeface="Courier"/>
                <a:ea typeface="Courier"/>
                <a:cs typeface="Courier"/>
                <a:sym typeface="Courier"/>
              </a:rPr>
              <a:t>##  Aux  Det Noun   PL Prep Verb </a:t>
            </a:r>
            <a:br>
              <a:rPr lang="en">
                <a:latin typeface="Courier"/>
                <a:ea typeface="Courier"/>
                <a:cs typeface="Courier"/>
                <a:sym typeface="Courier"/>
              </a:rPr>
            </a:br>
            <a:r>
              <a:rPr lang="en">
                <a:latin typeface="Courier"/>
                <a:ea typeface="Courier"/>
                <a:cs typeface="Courier"/>
                <a:sym typeface="Courier"/>
              </a:rPr>
              <a:t>##    1    2    2    1    1    2</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Multilevel / random effects model</a:t>
            </a:r>
            <a:endParaRPr/>
          </a:p>
        </p:txBody>
      </p:sp>
      <p:sp>
        <p:nvSpPr>
          <p:cNvPr id="1011" name="Google Shape;1011;p1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130</a:t>
            </a:fld>
            <a:endParaRPr/>
          </a:p>
        </p:txBody>
      </p:sp>
      <p:pic>
        <p:nvPicPr>
          <p:cNvPr id="1012" name="Google Shape;1012;p146"/>
          <p:cNvPicPr preferRelativeResize="0"/>
          <p:nvPr/>
        </p:nvPicPr>
        <p:blipFill>
          <a:blip r:embed="rId3">
            <a:alphaModFix/>
          </a:blip>
          <a:stretch>
            <a:fillRect/>
          </a:stretch>
        </p:blipFill>
        <p:spPr>
          <a:xfrm>
            <a:off x="2292344" y="1759575"/>
            <a:ext cx="6851657" cy="3297250"/>
          </a:xfrm>
          <a:prstGeom prst="rect">
            <a:avLst/>
          </a:prstGeom>
          <a:noFill/>
          <a:ln>
            <a:noFill/>
          </a:ln>
        </p:spPr>
      </p:pic>
      <p:pic>
        <p:nvPicPr>
          <p:cNvPr id="1013" name="Google Shape;1013;p146"/>
          <p:cNvPicPr preferRelativeResize="0"/>
          <p:nvPr/>
        </p:nvPicPr>
        <p:blipFill>
          <a:blip r:embed="rId4">
            <a:alphaModFix/>
          </a:blip>
          <a:stretch>
            <a:fillRect/>
          </a:stretch>
        </p:blipFill>
        <p:spPr>
          <a:xfrm>
            <a:off x="0" y="1017725"/>
            <a:ext cx="2292350" cy="1482123"/>
          </a:xfrm>
          <a:prstGeom prst="rect">
            <a:avLst/>
          </a:prstGeom>
          <a:noFill/>
          <a:ln>
            <a:noFill/>
          </a:ln>
        </p:spPr>
      </p:pic>
      <p:cxnSp>
        <p:nvCxnSpPr>
          <p:cNvPr id="1014" name="Google Shape;1014;p146"/>
          <p:cNvCxnSpPr/>
          <p:nvPr/>
        </p:nvCxnSpPr>
        <p:spPr>
          <a:xfrm>
            <a:off x="656550" y="1288900"/>
            <a:ext cx="2874300" cy="816900"/>
          </a:xfrm>
          <a:prstGeom prst="straightConnector1">
            <a:avLst/>
          </a:prstGeom>
          <a:noFill/>
          <a:ln w="9525" cap="flat" cmpd="sng">
            <a:solidFill>
              <a:schemeClr val="dk2"/>
            </a:solidFill>
            <a:prstDash val="solid"/>
            <a:round/>
            <a:headEnd type="none" w="med" len="med"/>
            <a:tailEnd type="triangle" w="med" len="med"/>
          </a:ln>
        </p:spPr>
      </p:cxnSp>
      <p:cxnSp>
        <p:nvCxnSpPr>
          <p:cNvPr id="1015" name="Google Shape;1015;p146"/>
          <p:cNvCxnSpPr/>
          <p:nvPr/>
        </p:nvCxnSpPr>
        <p:spPr>
          <a:xfrm>
            <a:off x="1170900" y="1334275"/>
            <a:ext cx="5945400" cy="832200"/>
          </a:xfrm>
          <a:prstGeom prst="straightConnector1">
            <a:avLst/>
          </a:prstGeom>
          <a:noFill/>
          <a:ln w="9525" cap="flat" cmpd="sng">
            <a:solidFill>
              <a:schemeClr val="dk2"/>
            </a:solidFill>
            <a:prstDash val="solid"/>
            <a:round/>
            <a:headEnd type="none" w="med" len="med"/>
            <a:tailEnd type="triangle" w="med" len="med"/>
          </a:ln>
        </p:spPr>
      </p:cxnSp>
      <p:cxnSp>
        <p:nvCxnSpPr>
          <p:cNvPr id="1016" name="Google Shape;1016;p146"/>
          <p:cNvCxnSpPr/>
          <p:nvPr/>
        </p:nvCxnSpPr>
        <p:spPr>
          <a:xfrm>
            <a:off x="1277900" y="1592575"/>
            <a:ext cx="2313600" cy="2283300"/>
          </a:xfrm>
          <a:prstGeom prst="straightConnector1">
            <a:avLst/>
          </a:prstGeom>
          <a:noFill/>
          <a:ln w="9525" cap="flat" cmpd="sng">
            <a:solidFill>
              <a:schemeClr val="dk2"/>
            </a:solidFill>
            <a:prstDash val="solid"/>
            <a:round/>
            <a:headEnd type="none" w="med" len="med"/>
            <a:tailEnd type="triangle" w="med" len="med"/>
          </a:ln>
        </p:spPr>
      </p:cxnSp>
      <p:cxnSp>
        <p:nvCxnSpPr>
          <p:cNvPr id="1017" name="Google Shape;1017;p146"/>
          <p:cNvCxnSpPr/>
          <p:nvPr/>
        </p:nvCxnSpPr>
        <p:spPr>
          <a:xfrm>
            <a:off x="1793375" y="1592575"/>
            <a:ext cx="5307600" cy="2177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Multilevel / random effects model</a:t>
            </a:r>
            <a:endParaRPr/>
          </a:p>
        </p:txBody>
      </p:sp>
      <p:sp>
        <p:nvSpPr>
          <p:cNvPr id="1023" name="Google Shape;1023;p1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Intercept and/or slope is a random variable (the effects of our original model are modelled as coming from a random distribution)</a:t>
            </a:r>
            <a:endParaRPr/>
          </a:p>
          <a:p>
            <a:pPr marL="0" lvl="0" indent="0" algn="l" rtl="0">
              <a:spcBef>
                <a:spcPts val="1200"/>
              </a:spcBef>
              <a:spcAft>
                <a:spcPts val="0"/>
              </a:spcAft>
              <a:buNone/>
            </a:pPr>
            <a:r>
              <a:rPr lang="en"/>
              <a:t>To model something as a random distribution we have to have multiple instances of it.</a:t>
            </a:r>
            <a:endParaRPr/>
          </a:p>
          <a:p>
            <a:pPr marL="0" lvl="0" indent="0" algn="l" rtl="0">
              <a:spcBef>
                <a:spcPts val="1200"/>
              </a:spcBef>
              <a:spcAft>
                <a:spcPts val="1200"/>
              </a:spcAft>
              <a:buNone/>
            </a:pPr>
            <a:r>
              <a:rPr lang="en"/>
              <a:t>We have a bunch of linear regressions one for each “group” and the slopes and intercepts are allowed to vary according to some distribution. </a:t>
            </a:r>
            <a:endParaRPr/>
          </a:p>
        </p:txBody>
      </p:sp>
      <p:sp>
        <p:nvSpPr>
          <p:cNvPr id="1024" name="Google Shape;1024;p1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Multilevel / random effects model</a:t>
            </a:r>
            <a:endParaRPr/>
          </a:p>
        </p:txBody>
      </p:sp>
      <p:sp>
        <p:nvSpPr>
          <p:cNvPr id="1030" name="Google Shape;1030;p1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132</a:t>
            </a:fld>
            <a:endParaRPr/>
          </a:p>
        </p:txBody>
      </p:sp>
      <p:pic>
        <p:nvPicPr>
          <p:cNvPr id="1031" name="Google Shape;1031;p148"/>
          <p:cNvPicPr preferRelativeResize="0"/>
          <p:nvPr/>
        </p:nvPicPr>
        <p:blipFill>
          <a:blip r:embed="rId3">
            <a:alphaModFix/>
          </a:blip>
          <a:stretch>
            <a:fillRect/>
          </a:stretch>
        </p:blipFill>
        <p:spPr>
          <a:xfrm>
            <a:off x="1337323" y="1152475"/>
            <a:ext cx="6242475" cy="367427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Multilevel / random effects model</a:t>
            </a:r>
            <a:endParaRPr/>
          </a:p>
        </p:txBody>
      </p:sp>
      <p:sp>
        <p:nvSpPr>
          <p:cNvPr id="1037" name="Google Shape;1037;p1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not just do lots of individual linear regressions?</a:t>
            </a:r>
            <a:endParaRPr/>
          </a:p>
          <a:p>
            <a:pPr marL="0" lvl="0" indent="0" algn="l" rtl="0">
              <a:spcBef>
                <a:spcPts val="1200"/>
              </a:spcBef>
              <a:spcAft>
                <a:spcPts val="0"/>
              </a:spcAft>
              <a:buNone/>
            </a:pPr>
            <a:endParaRPr/>
          </a:p>
          <a:p>
            <a:pPr marL="0" lvl="0" indent="0" algn="l" rtl="0">
              <a:spcBef>
                <a:spcPts val="1200"/>
              </a:spcBef>
              <a:spcAft>
                <a:spcPts val="0"/>
              </a:spcAft>
              <a:buNone/>
            </a:pPr>
            <a:r>
              <a:rPr lang="en"/>
              <a:t>You </a:t>
            </a:r>
            <a:r>
              <a:rPr lang="en" i="1"/>
              <a:t>are </a:t>
            </a:r>
            <a:r>
              <a:rPr lang="en"/>
              <a:t>doing lots of linear regressions, but then adjusting the values based on data across the groups </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That is there is one level where each group gets its own linear regression, and then a higher level </a:t>
            </a:r>
            <a:endParaRPr/>
          </a:p>
        </p:txBody>
      </p:sp>
      <p:sp>
        <p:nvSpPr>
          <p:cNvPr id="1038" name="Google Shape;1038;p1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Clause linkage typology using NeighborNets</a:t>
            </a:r>
            <a:endParaRPr/>
          </a:p>
        </p:txBody>
      </p:sp>
      <p:sp>
        <p:nvSpPr>
          <p:cNvPr id="1188" name="Google Shape;1188;p1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Research question: </a:t>
            </a:r>
            <a:endParaRPr/>
          </a:p>
          <a:p>
            <a:pPr marL="0" lvl="0" indent="0" algn="l" rtl="0">
              <a:spcBef>
                <a:spcPts val="1200"/>
              </a:spcBef>
              <a:spcAft>
                <a:spcPts val="0"/>
              </a:spcAft>
              <a:buNone/>
            </a:pPr>
            <a:r>
              <a:rPr lang="en"/>
              <a:t>“Do different clause linkage constructions fall into broad categories like subordination, coordination, and cosubordination?”</a:t>
            </a:r>
            <a:endParaRPr/>
          </a:p>
          <a:p>
            <a:pPr marL="0" lvl="0" indent="0" algn="l" rtl="0">
              <a:spcBef>
                <a:spcPts val="1200"/>
              </a:spcBef>
              <a:spcAft>
                <a:spcPts val="0"/>
              </a:spcAft>
              <a:buNone/>
            </a:pPr>
            <a:endParaRPr/>
          </a:p>
          <a:p>
            <a:pPr marL="0" lvl="0" indent="0" algn="l" rtl="0">
              <a:spcBef>
                <a:spcPts val="1200"/>
              </a:spcBef>
              <a:spcAft>
                <a:spcPts val="0"/>
              </a:spcAft>
              <a:buNone/>
            </a:pPr>
            <a:r>
              <a:rPr lang="en"/>
              <a:t>Source: </a:t>
            </a:r>
            <a:endParaRPr/>
          </a:p>
          <a:p>
            <a:pPr marL="0" lvl="0" indent="0" algn="l" rtl="0">
              <a:spcBef>
                <a:spcPts val="1200"/>
              </a:spcBef>
              <a:spcAft>
                <a:spcPts val="0"/>
              </a:spcAft>
              <a:buNone/>
            </a:pPr>
            <a:r>
              <a:rPr lang="en"/>
              <a:t>Balthasar Bickel. 2010. </a:t>
            </a:r>
            <a:r>
              <a:rPr lang="en" i="1" u="sng">
                <a:solidFill>
                  <a:schemeClr val="hlink"/>
                </a:solidFill>
                <a:hlinkClick r:id="rId3"/>
              </a:rPr>
              <a:t>Capturing particulars and universals in clause linkage typology.</a:t>
            </a:r>
            <a:r>
              <a:rPr lang="en" i="1"/>
              <a:t> </a:t>
            </a:r>
            <a:r>
              <a:rPr lang="en"/>
              <a:t>In Bril (ed.): </a:t>
            </a:r>
            <a:r>
              <a:rPr lang="en">
                <a:solidFill>
                  <a:srgbClr val="000000"/>
                </a:solidFill>
              </a:rPr>
              <a:t>Clause Linking and Clause Hierarchy: Syntax and pragmatics</a:t>
            </a:r>
            <a:endParaRPr>
              <a:solidFill>
                <a:srgbClr val="000000"/>
              </a:solidFill>
            </a:endParaRPr>
          </a:p>
          <a:p>
            <a:pPr marL="0" lvl="0" indent="0" algn="l" rtl="0">
              <a:spcBef>
                <a:spcPts val="1200"/>
              </a:spcBef>
              <a:spcAft>
                <a:spcPts val="1200"/>
              </a:spcAft>
              <a:buNone/>
            </a:pPr>
            <a:r>
              <a:rPr lang="en"/>
              <a:t> </a:t>
            </a:r>
            <a:endParaRPr/>
          </a:p>
        </p:txBody>
      </p:sp>
      <p:sp>
        <p:nvSpPr>
          <p:cNvPr id="1189" name="Google Shape;1189;p1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Clause linkage typology using NeighborNets</a:t>
            </a:r>
            <a:endParaRPr/>
          </a:p>
          <a:p>
            <a:pPr marL="0" lvl="0" indent="0" algn="l" rtl="0">
              <a:spcBef>
                <a:spcPts val="0"/>
              </a:spcBef>
              <a:spcAft>
                <a:spcPts val="0"/>
              </a:spcAft>
              <a:buNone/>
            </a:pPr>
            <a:endParaRPr/>
          </a:p>
        </p:txBody>
      </p:sp>
      <p:sp>
        <p:nvSpPr>
          <p:cNvPr id="1195" name="Google Shape;1195;p172"/>
          <p:cNvSpPr txBox="1">
            <a:spLocks noGrp="1"/>
          </p:cNvSpPr>
          <p:nvPr>
            <p:ph type="body" idx="1"/>
          </p:nvPr>
        </p:nvSpPr>
        <p:spPr>
          <a:xfrm>
            <a:off x="385300" y="1186150"/>
            <a:ext cx="1845300" cy="3362400"/>
          </a:xfrm>
          <a:prstGeom prst="rect">
            <a:avLst/>
          </a:prstGeom>
          <a:solidFill>
            <a:srgbClr val="CFE2F3"/>
          </a:solidFill>
        </p:spPr>
        <p:txBody>
          <a:bodyPr spcFirstLastPara="1" wrap="square" lIns="91425" tIns="91425" rIns="91425" bIns="91425" anchor="t" anchorCtr="0">
            <a:normAutofit/>
          </a:bodyPr>
          <a:lstStyle/>
          <a:p>
            <a:pPr marL="0" lvl="0" indent="0" algn="l" rtl="0">
              <a:spcBef>
                <a:spcPts val="0"/>
              </a:spcBef>
              <a:spcAft>
                <a:spcPts val="0"/>
              </a:spcAft>
              <a:buNone/>
            </a:pPr>
            <a:r>
              <a:rPr lang="en" sz="1600"/>
              <a:t>Data:</a:t>
            </a:r>
            <a:endParaRPr sz="1600"/>
          </a:p>
          <a:p>
            <a:pPr marL="0" lvl="0" indent="0" algn="l" rtl="0">
              <a:spcBef>
                <a:spcPts val="1200"/>
              </a:spcBef>
              <a:spcAft>
                <a:spcPts val="0"/>
              </a:spcAft>
              <a:buNone/>
            </a:pPr>
            <a:r>
              <a:rPr lang="en" sz="1600"/>
              <a:t>69 clause linkage constructions </a:t>
            </a:r>
            <a:endParaRPr sz="1600"/>
          </a:p>
          <a:p>
            <a:pPr marL="0" lvl="0" indent="0" algn="l" rtl="0">
              <a:spcBef>
                <a:spcPts val="1200"/>
              </a:spcBef>
              <a:spcAft>
                <a:spcPts val="0"/>
              </a:spcAft>
              <a:buNone/>
            </a:pPr>
            <a:r>
              <a:rPr lang="en" sz="1600"/>
              <a:t>from </a:t>
            </a:r>
            <a:endParaRPr sz="1600"/>
          </a:p>
          <a:p>
            <a:pPr marL="0" lvl="0" indent="0" algn="l" rtl="0">
              <a:spcBef>
                <a:spcPts val="1200"/>
              </a:spcBef>
              <a:spcAft>
                <a:spcPts val="1200"/>
              </a:spcAft>
              <a:buNone/>
            </a:pPr>
            <a:r>
              <a:rPr lang="en" sz="1600"/>
              <a:t>24 languages</a:t>
            </a:r>
            <a:endParaRPr sz="1600"/>
          </a:p>
        </p:txBody>
      </p:sp>
      <p:sp>
        <p:nvSpPr>
          <p:cNvPr id="1196" name="Google Shape;1196;p1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135</a:t>
            </a:fld>
            <a:endParaRPr/>
          </a:p>
        </p:txBody>
      </p:sp>
      <p:sp>
        <p:nvSpPr>
          <p:cNvPr id="1197" name="Google Shape;1197;p172"/>
          <p:cNvSpPr txBox="1">
            <a:spLocks noGrp="1"/>
          </p:cNvSpPr>
          <p:nvPr>
            <p:ph type="body" idx="1"/>
          </p:nvPr>
        </p:nvSpPr>
        <p:spPr>
          <a:xfrm>
            <a:off x="2502650" y="1132275"/>
            <a:ext cx="603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Variables:</a:t>
            </a:r>
            <a:endParaRPr sz="1600"/>
          </a:p>
          <a:p>
            <a:pPr marL="457200" lvl="0" indent="-330200" algn="l" rtl="0">
              <a:spcBef>
                <a:spcPts val="1200"/>
              </a:spcBef>
              <a:spcAft>
                <a:spcPts val="0"/>
              </a:spcAft>
              <a:buSzPts val="1600"/>
              <a:buChar char="●"/>
            </a:pPr>
            <a:r>
              <a:rPr lang="en" sz="1600"/>
              <a:t>scope of illocutionary operators</a:t>
            </a:r>
            <a:endParaRPr sz="1600"/>
          </a:p>
          <a:p>
            <a:pPr marL="457200" lvl="0" indent="-330200" algn="l" rtl="0">
              <a:lnSpc>
                <a:spcPct val="100000"/>
              </a:lnSpc>
              <a:spcBef>
                <a:spcPts val="0"/>
              </a:spcBef>
              <a:spcAft>
                <a:spcPts val="0"/>
              </a:spcAft>
              <a:buClr>
                <a:srgbClr val="000000"/>
              </a:buClr>
              <a:buSzPts val="1600"/>
              <a:buFont typeface="Arial"/>
              <a:buChar char="●"/>
            </a:pPr>
            <a:r>
              <a:rPr lang="en" sz="1600"/>
              <a:t>scope of tense/status operators</a:t>
            </a:r>
            <a:endParaRPr sz="1600"/>
          </a:p>
          <a:p>
            <a:pPr marL="457200" lvl="0" indent="-330200" algn="l" rtl="0">
              <a:lnSpc>
                <a:spcPct val="100000"/>
              </a:lnSpc>
              <a:spcBef>
                <a:spcPts val="0"/>
              </a:spcBef>
              <a:spcAft>
                <a:spcPts val="0"/>
              </a:spcAft>
              <a:buClr>
                <a:srgbClr val="000000"/>
              </a:buClr>
              <a:buSzPts val="1600"/>
              <a:buFont typeface="Arial"/>
              <a:buChar char="●"/>
            </a:pPr>
            <a:r>
              <a:rPr lang="en" sz="1600"/>
              <a:t>finiteness</a:t>
            </a:r>
            <a:endParaRPr sz="1600"/>
          </a:p>
          <a:p>
            <a:pPr marL="457200" lvl="0" indent="-330200" algn="l" rtl="0">
              <a:lnSpc>
                <a:spcPct val="100000"/>
              </a:lnSpc>
              <a:spcBef>
                <a:spcPts val="0"/>
              </a:spcBef>
              <a:spcAft>
                <a:spcPts val="0"/>
              </a:spcAft>
              <a:buClr>
                <a:srgbClr val="000000"/>
              </a:buClr>
              <a:buSzPts val="1600"/>
              <a:buFont typeface="Arial"/>
              <a:buChar char="●"/>
            </a:pPr>
            <a:r>
              <a:rPr lang="en" sz="1600"/>
              <a:t>marking of illocutionary operators inside dependent clauses</a:t>
            </a:r>
            <a:endParaRPr sz="1600"/>
          </a:p>
          <a:p>
            <a:pPr marL="457200" lvl="0" indent="-330200" algn="l" rtl="0">
              <a:lnSpc>
                <a:spcPct val="100000"/>
              </a:lnSpc>
              <a:spcBef>
                <a:spcPts val="0"/>
              </a:spcBef>
              <a:spcAft>
                <a:spcPts val="0"/>
              </a:spcAft>
              <a:buClr>
                <a:srgbClr val="000000"/>
              </a:buClr>
              <a:buSzPts val="1600"/>
              <a:buFont typeface="Arial"/>
              <a:buChar char="●"/>
            </a:pPr>
            <a:r>
              <a:rPr lang="en" sz="1600"/>
              <a:t>marking of tense/status operators inside dependent clauses</a:t>
            </a:r>
            <a:endParaRPr sz="1600"/>
          </a:p>
          <a:p>
            <a:pPr marL="457200" lvl="0" indent="-330200" algn="l" rtl="0">
              <a:lnSpc>
                <a:spcPct val="100000"/>
              </a:lnSpc>
              <a:spcBef>
                <a:spcPts val="0"/>
              </a:spcBef>
              <a:spcAft>
                <a:spcPts val="0"/>
              </a:spcAft>
              <a:buClr>
                <a:srgbClr val="000000"/>
              </a:buClr>
              <a:buSzPts val="1600"/>
              <a:buFont typeface="Arial"/>
              <a:buChar char="●"/>
            </a:pPr>
            <a:r>
              <a:rPr lang="en" sz="1600"/>
              <a:t>symmetry (range of categories in linked clauses)</a:t>
            </a:r>
            <a:endParaRPr sz="1600"/>
          </a:p>
          <a:p>
            <a:pPr marL="457200" lvl="0" indent="-330200" algn="l" rtl="0">
              <a:lnSpc>
                <a:spcPct val="100000"/>
              </a:lnSpc>
              <a:spcBef>
                <a:spcPts val="0"/>
              </a:spcBef>
              <a:spcAft>
                <a:spcPts val="0"/>
              </a:spcAft>
              <a:buClr>
                <a:srgbClr val="000000"/>
              </a:buClr>
              <a:buSzPts val="1600"/>
              <a:buFont typeface="Arial"/>
              <a:buChar char="●"/>
            </a:pPr>
            <a:r>
              <a:rPr lang="en" sz="1600"/>
              <a:t>questions and focus allowed inside dependent clauses</a:t>
            </a:r>
            <a:endParaRPr sz="1600"/>
          </a:p>
          <a:p>
            <a:pPr marL="457200" lvl="0" indent="-330200" algn="l" rtl="0">
              <a:lnSpc>
                <a:spcPct val="100000"/>
              </a:lnSpc>
              <a:spcBef>
                <a:spcPts val="0"/>
              </a:spcBef>
              <a:spcAft>
                <a:spcPts val="0"/>
              </a:spcAft>
              <a:buClr>
                <a:srgbClr val="000000"/>
              </a:buClr>
              <a:buSzPts val="1600"/>
              <a:buFont typeface="Arial"/>
              <a:buChar char="●"/>
            </a:pPr>
            <a:r>
              <a:rPr lang="en" sz="1600"/>
              <a:t>extraction of elements of the dependent clause</a:t>
            </a:r>
            <a:endParaRPr sz="1600"/>
          </a:p>
          <a:p>
            <a:pPr marL="457200" lvl="0" indent="-330200" algn="l" rtl="0">
              <a:lnSpc>
                <a:spcPct val="100000"/>
              </a:lnSpc>
              <a:spcBef>
                <a:spcPts val="0"/>
              </a:spcBef>
              <a:spcAft>
                <a:spcPts val="0"/>
              </a:spcAft>
              <a:buClr>
                <a:srgbClr val="000000"/>
              </a:buClr>
              <a:buSzPts val="1600"/>
              <a:buFont typeface="Arial"/>
              <a:buChar char="●"/>
            </a:pPr>
            <a:r>
              <a:rPr lang="en" sz="1600"/>
              <a:t>focus marking in dependent clauses</a:t>
            </a:r>
            <a:endParaRPr sz="1600"/>
          </a:p>
          <a:p>
            <a:pPr marL="457200" lvl="0" indent="-330200" algn="l" rtl="0">
              <a:lnSpc>
                <a:spcPct val="100000"/>
              </a:lnSpc>
              <a:spcBef>
                <a:spcPts val="0"/>
              </a:spcBef>
              <a:spcAft>
                <a:spcPts val="0"/>
              </a:spcAft>
              <a:buClr>
                <a:srgbClr val="000000"/>
              </a:buClr>
              <a:buSzPts val="1600"/>
              <a:buFont typeface="Arial"/>
              <a:buChar char="●"/>
            </a:pPr>
            <a:r>
              <a:rPr lang="en" sz="1600"/>
              <a:t>position of the dependent clause</a:t>
            </a:r>
            <a:endParaRPr sz="1600"/>
          </a:p>
          <a:p>
            <a:pPr marL="457200" lvl="0" indent="-330200" algn="l" rtl="0">
              <a:lnSpc>
                <a:spcPct val="100000"/>
              </a:lnSpc>
              <a:spcBef>
                <a:spcPts val="0"/>
              </a:spcBef>
              <a:spcAft>
                <a:spcPts val="0"/>
              </a:spcAft>
              <a:buClr>
                <a:srgbClr val="000000"/>
              </a:buClr>
              <a:buSzPts val="1600"/>
              <a:buFont typeface="Arial"/>
              <a:buChar char="●"/>
            </a:pPr>
            <a:r>
              <a:rPr lang="en" sz="1600"/>
              <a:t>layer </a:t>
            </a:r>
            <a:endParaRPr sz="16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NeighborNets - R vs. SplitsTree</a:t>
            </a:r>
            <a:endParaRPr/>
          </a:p>
        </p:txBody>
      </p:sp>
      <p:sp>
        <p:nvSpPr>
          <p:cNvPr id="1203" name="Google Shape;1203;p1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there is now a neighbornet function implemented in the R package </a:t>
            </a:r>
            <a:r>
              <a:rPr lang="en" u="sng">
                <a:solidFill>
                  <a:schemeClr val="hlink"/>
                </a:solidFill>
                <a:latin typeface="Roboto Mono"/>
                <a:ea typeface="Roboto Mono"/>
                <a:cs typeface="Roboto Mono"/>
                <a:sym typeface="Roboto Mono"/>
                <a:hlinkClick r:id="rId3"/>
              </a:rPr>
              <a:t>phangorn</a:t>
            </a:r>
            <a:endParaRPr>
              <a:latin typeface="Roboto Mono"/>
              <a:ea typeface="Roboto Mono"/>
              <a:cs typeface="Roboto Mono"/>
              <a:sym typeface="Roboto Mono"/>
            </a:endParaRPr>
          </a:p>
          <a:p>
            <a:pPr marL="0" lvl="0" indent="0" algn="ctr" rtl="0">
              <a:spcBef>
                <a:spcPts val="1200"/>
              </a:spcBef>
              <a:spcAft>
                <a:spcPts val="0"/>
              </a:spcAft>
              <a:buNone/>
            </a:pPr>
            <a:r>
              <a:rPr lang="en">
                <a:highlight>
                  <a:srgbClr val="CFE2F3"/>
                </a:highlight>
                <a:latin typeface="Roboto Mono"/>
                <a:ea typeface="Roboto Mono"/>
                <a:cs typeface="Roboto Mono"/>
                <a:sym typeface="Roboto Mono"/>
              </a:rPr>
              <a:t>BUT</a:t>
            </a:r>
            <a:endParaRPr>
              <a:highlight>
                <a:srgbClr val="CFE2F3"/>
              </a:highlight>
              <a:latin typeface="Roboto Mono"/>
              <a:ea typeface="Roboto Mono"/>
              <a:cs typeface="Roboto Mono"/>
              <a:sym typeface="Roboto Mono"/>
            </a:endParaRPr>
          </a:p>
          <a:p>
            <a:pPr marL="0" lvl="0" indent="0" algn="l" rtl="0">
              <a:spcBef>
                <a:spcPts val="1200"/>
              </a:spcBef>
              <a:spcAft>
                <a:spcPts val="0"/>
              </a:spcAft>
              <a:buNone/>
            </a:pPr>
            <a:r>
              <a:rPr lang="en">
                <a:solidFill>
                  <a:srgbClr val="000000"/>
                </a:solidFill>
                <a:latin typeface="Roboto Mono"/>
                <a:ea typeface="Roboto Mono"/>
                <a:cs typeface="Roboto Mono"/>
                <a:sym typeface="Roboto Mono"/>
              </a:rPr>
              <a:t>neighborNet</a:t>
            </a:r>
            <a:r>
              <a:rPr lang="en">
                <a:solidFill>
                  <a:srgbClr val="000000"/>
                </a:solidFill>
              </a:rPr>
              <a:t> is still experimental. The cyclic ordering sometimes differ from the SplitsTree implementation.</a:t>
            </a:r>
            <a:endParaRPr>
              <a:solidFill>
                <a:srgbClr val="000000"/>
              </a:solidFill>
            </a:endParaRPr>
          </a:p>
          <a:p>
            <a:pPr marL="0" lvl="0" indent="0" algn="ctr" rtl="0">
              <a:spcBef>
                <a:spcPts val="1200"/>
              </a:spcBef>
              <a:spcAft>
                <a:spcPts val="0"/>
              </a:spcAft>
              <a:buNone/>
            </a:pPr>
            <a:r>
              <a:rPr lang="en">
                <a:solidFill>
                  <a:srgbClr val="000000"/>
                </a:solidFill>
                <a:highlight>
                  <a:srgbClr val="CFE2F3"/>
                </a:highlight>
              </a:rPr>
              <a:t>SO</a:t>
            </a:r>
            <a:endParaRPr>
              <a:solidFill>
                <a:srgbClr val="000000"/>
              </a:solidFill>
              <a:highlight>
                <a:srgbClr val="CFE2F3"/>
              </a:highlight>
            </a:endParaRPr>
          </a:p>
          <a:p>
            <a:pPr marL="0" lvl="0" indent="0" algn="l" rtl="0">
              <a:spcBef>
                <a:spcPts val="1200"/>
              </a:spcBef>
              <a:spcAft>
                <a:spcPts val="1200"/>
              </a:spcAft>
              <a:buNone/>
            </a:pPr>
            <a:r>
              <a:rPr lang="en">
                <a:solidFill>
                  <a:srgbClr val="000000"/>
                </a:solidFill>
              </a:rPr>
              <a:t>we use R to prepare the data and create the distance matrix, then we move over to SplitsTree to create and visualize the neighbornet</a:t>
            </a:r>
            <a:endParaRPr>
              <a:solidFill>
                <a:srgbClr val="000000"/>
              </a:solidFill>
            </a:endParaRPr>
          </a:p>
        </p:txBody>
      </p:sp>
      <p:sp>
        <p:nvSpPr>
          <p:cNvPr id="1204" name="Google Shape;1204;p1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136</a:t>
            </a:fld>
            <a:endParaRPr/>
          </a:p>
        </p:txBody>
      </p:sp>
      <p:pic>
        <p:nvPicPr>
          <p:cNvPr id="1205" name="Google Shape;1205;p173"/>
          <p:cNvPicPr preferRelativeResize="0"/>
          <p:nvPr/>
        </p:nvPicPr>
        <p:blipFill>
          <a:blip r:embed="rId4">
            <a:alphaModFix/>
          </a:blip>
          <a:stretch>
            <a:fillRect/>
          </a:stretch>
        </p:blipFill>
        <p:spPr>
          <a:xfrm>
            <a:off x="5549300" y="3784867"/>
            <a:ext cx="3283000" cy="878358"/>
          </a:xfrm>
          <a:prstGeom prst="rect">
            <a:avLst/>
          </a:prstGeom>
          <a:noFill/>
          <a:ln>
            <a:noFill/>
          </a:ln>
        </p:spPr>
      </p:pic>
      <p:pic>
        <p:nvPicPr>
          <p:cNvPr id="1206" name="Google Shape;1206;p173"/>
          <p:cNvPicPr preferRelativeResize="0"/>
          <p:nvPr/>
        </p:nvPicPr>
        <p:blipFill>
          <a:blip r:embed="rId5">
            <a:alphaModFix/>
          </a:blip>
          <a:stretch>
            <a:fillRect/>
          </a:stretch>
        </p:blipFill>
        <p:spPr>
          <a:xfrm>
            <a:off x="311701" y="4090524"/>
            <a:ext cx="1631948" cy="572700"/>
          </a:xfrm>
          <a:prstGeom prst="rect">
            <a:avLst/>
          </a:prstGeom>
          <a:noFill/>
          <a:ln>
            <a:noFill/>
          </a:ln>
        </p:spPr>
      </p:pic>
      <p:sp>
        <p:nvSpPr>
          <p:cNvPr id="1207" name="Google Shape;1207;p173"/>
          <p:cNvSpPr/>
          <p:nvPr/>
        </p:nvSpPr>
        <p:spPr>
          <a:xfrm>
            <a:off x="2126925" y="4265575"/>
            <a:ext cx="3239100" cy="222600"/>
          </a:xfrm>
          <a:prstGeom prst="rightArrow">
            <a:avLst>
              <a:gd name="adj1" fmla="val 50000"/>
              <a:gd name="adj2"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NeighborNets and how to read them</a:t>
            </a:r>
            <a:endParaRPr/>
          </a:p>
        </p:txBody>
      </p:sp>
      <p:sp>
        <p:nvSpPr>
          <p:cNvPr id="1213" name="Google Shape;1213;p174"/>
          <p:cNvSpPr txBox="1">
            <a:spLocks noGrp="1"/>
          </p:cNvSpPr>
          <p:nvPr>
            <p:ph type="body" idx="1"/>
          </p:nvPr>
        </p:nvSpPr>
        <p:spPr>
          <a:xfrm>
            <a:off x="311700" y="1152475"/>
            <a:ext cx="4865700" cy="34164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a:t>algorithm based on neighbor joining that construct </a:t>
            </a:r>
            <a:r>
              <a:rPr lang="en">
                <a:solidFill>
                  <a:schemeClr val="lt2"/>
                </a:solidFill>
              </a:rPr>
              <a:t>networks</a:t>
            </a:r>
            <a:endParaRPr>
              <a:solidFill>
                <a:schemeClr val="lt2"/>
              </a:solidFill>
            </a:endParaRPr>
          </a:p>
          <a:p>
            <a:pPr marL="457200" lvl="0" indent="0" algn="l" rtl="0">
              <a:spcBef>
                <a:spcPts val="1200"/>
              </a:spcBef>
              <a:spcAft>
                <a:spcPts val="0"/>
              </a:spcAft>
              <a:buNone/>
            </a:pPr>
            <a:endParaRPr>
              <a:solidFill>
                <a:schemeClr val="lt2"/>
              </a:solidFill>
            </a:endParaRPr>
          </a:p>
          <a:p>
            <a:pPr marL="457200" lvl="0" indent="-342900" algn="l" rtl="0">
              <a:spcBef>
                <a:spcPts val="1200"/>
              </a:spcBef>
              <a:spcAft>
                <a:spcPts val="0"/>
              </a:spcAft>
              <a:buClr>
                <a:schemeClr val="dk1"/>
              </a:buClr>
              <a:buSzPts val="1800"/>
              <a:buChar char="●"/>
            </a:pPr>
            <a:r>
              <a:rPr lang="en">
                <a:solidFill>
                  <a:schemeClr val="dk1"/>
                </a:solidFill>
              </a:rPr>
              <a:t>input: distance matrix</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determines which two edges (taxa) can be connected to a new node based on them being the least distant ones compared to any other combination of edges in the network</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repeats until no edges left to join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reticulation represents conflicting signal</a:t>
            </a:r>
            <a:endParaRPr>
              <a:solidFill>
                <a:schemeClr val="dk1"/>
              </a:solidFill>
            </a:endParaRPr>
          </a:p>
        </p:txBody>
      </p:sp>
      <p:sp>
        <p:nvSpPr>
          <p:cNvPr id="1214" name="Google Shape;1214;p1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137</a:t>
            </a:fld>
            <a:endParaRPr/>
          </a:p>
        </p:txBody>
      </p:sp>
      <p:pic>
        <p:nvPicPr>
          <p:cNvPr id="1215" name="Google Shape;1215;p174"/>
          <p:cNvPicPr preferRelativeResize="0"/>
          <p:nvPr/>
        </p:nvPicPr>
        <p:blipFill>
          <a:blip r:embed="rId3">
            <a:alphaModFix/>
          </a:blip>
          <a:stretch>
            <a:fillRect/>
          </a:stretch>
        </p:blipFill>
        <p:spPr>
          <a:xfrm>
            <a:off x="2977008" y="1575825"/>
            <a:ext cx="619042" cy="572701"/>
          </a:xfrm>
          <a:prstGeom prst="rect">
            <a:avLst/>
          </a:prstGeom>
          <a:noFill/>
          <a:ln>
            <a:noFill/>
          </a:ln>
        </p:spPr>
      </p:pic>
      <p:pic>
        <p:nvPicPr>
          <p:cNvPr id="1216" name="Google Shape;1216;p174"/>
          <p:cNvPicPr preferRelativeResize="0"/>
          <p:nvPr/>
        </p:nvPicPr>
        <p:blipFill>
          <a:blip r:embed="rId4">
            <a:alphaModFix/>
          </a:blip>
          <a:stretch>
            <a:fillRect/>
          </a:stretch>
        </p:blipFill>
        <p:spPr>
          <a:xfrm>
            <a:off x="5801325" y="2688250"/>
            <a:ext cx="2740300" cy="2285726"/>
          </a:xfrm>
          <a:prstGeom prst="rect">
            <a:avLst/>
          </a:prstGeom>
          <a:noFill/>
          <a:ln>
            <a:noFill/>
          </a:ln>
        </p:spPr>
      </p:pic>
      <p:pic>
        <p:nvPicPr>
          <p:cNvPr id="1217" name="Google Shape;1217;p174"/>
          <p:cNvPicPr preferRelativeResize="0"/>
          <p:nvPr/>
        </p:nvPicPr>
        <p:blipFill>
          <a:blip r:embed="rId5">
            <a:alphaModFix/>
          </a:blip>
          <a:stretch>
            <a:fillRect/>
          </a:stretch>
        </p:blipFill>
        <p:spPr>
          <a:xfrm>
            <a:off x="5500138" y="167475"/>
            <a:ext cx="3342676" cy="252078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NeighborNet of constructions</a:t>
            </a:r>
            <a:endParaRPr/>
          </a:p>
        </p:txBody>
      </p:sp>
      <p:sp>
        <p:nvSpPr>
          <p:cNvPr id="1223" name="Google Shape;1223;p1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224" name="Google Shape;1224;p1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138</a:t>
            </a:fld>
            <a:endParaRPr/>
          </a:p>
        </p:txBody>
      </p:sp>
      <p:pic>
        <p:nvPicPr>
          <p:cNvPr id="1225" name="Google Shape;1225;p175"/>
          <p:cNvPicPr preferRelativeResize="0"/>
          <p:nvPr/>
        </p:nvPicPr>
        <p:blipFill>
          <a:blip r:embed="rId3">
            <a:alphaModFix/>
          </a:blip>
          <a:stretch>
            <a:fillRect/>
          </a:stretch>
        </p:blipFill>
        <p:spPr>
          <a:xfrm>
            <a:off x="3309175" y="926225"/>
            <a:ext cx="5523125" cy="3642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Functions, types, and error messages</a:t>
            </a:r>
            <a:endParaRPr/>
          </a:p>
        </p:txBody>
      </p:sp>
      <p:sp>
        <p:nvSpPr>
          <p:cNvPr id="158" name="Google Shape;158;p28"/>
          <p:cNvSpPr txBox="1">
            <a:spLocks noGrp="1"/>
          </p:cNvSpPr>
          <p:nvPr>
            <p:ph type="body" idx="1"/>
          </p:nvPr>
        </p:nvSpPr>
        <p:spPr>
          <a:xfrm>
            <a:off x="457200" y="1200150"/>
            <a:ext cx="8595300" cy="3943200"/>
          </a:xfrm>
          <a:prstGeom prst="rect">
            <a:avLst/>
          </a:prstGeom>
          <a:noFill/>
          <a:ln>
            <a:noFill/>
          </a:ln>
        </p:spPr>
        <p:txBody>
          <a:bodyPr spcFirstLastPara="1" wrap="square" lIns="91425" tIns="45700" rIns="91425" bIns="45700" anchor="t" anchorCtr="0">
            <a:normAutofit fontScale="85000" lnSpcReduction="10000"/>
          </a:bodyPr>
          <a:lstStyle/>
          <a:p>
            <a:pPr marL="342900" lvl="0" indent="-320040" algn="l" rtl="0">
              <a:spcBef>
                <a:spcPts val="0"/>
              </a:spcBef>
              <a:spcAft>
                <a:spcPts val="0"/>
              </a:spcAft>
              <a:buClr>
                <a:schemeClr val="dk1"/>
              </a:buClr>
              <a:buSzPct val="100000"/>
              <a:buChar char="●"/>
            </a:pPr>
            <a:r>
              <a:rPr lang="en" sz="2400">
                <a:solidFill>
                  <a:schemeClr val="dk1"/>
                </a:solidFill>
                <a:latin typeface="Calibri"/>
                <a:ea typeface="Calibri"/>
                <a:cs typeface="Calibri"/>
                <a:sym typeface="Calibri"/>
              </a:rPr>
              <a:t>R complains if you try to make functions do something with the wrong type.</a:t>
            </a:r>
            <a:endParaRPr/>
          </a:p>
          <a:p>
            <a:pPr marL="342900" lvl="0" indent="0" algn="l" rtl="0">
              <a:spcBef>
                <a:spcPts val="480"/>
              </a:spcBef>
              <a:spcAft>
                <a:spcPts val="0"/>
              </a:spcAft>
              <a:buClr>
                <a:srgbClr val="06287E"/>
              </a:buClr>
              <a:buSzPct val="133333"/>
              <a:buNone/>
            </a:pPr>
            <a:r>
              <a:rPr lang="en">
                <a:solidFill>
                  <a:srgbClr val="06287E"/>
                </a:solidFill>
                <a:latin typeface="Courier"/>
                <a:ea typeface="Courier"/>
                <a:cs typeface="Courier"/>
                <a:sym typeface="Courier"/>
              </a:rPr>
              <a:t>mean</a:t>
            </a:r>
            <a:r>
              <a:rPr lang="en">
                <a:latin typeface="Courier"/>
                <a:ea typeface="Courier"/>
                <a:cs typeface="Courier"/>
                <a:sym typeface="Courier"/>
              </a:rPr>
              <a:t>(pos)</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 Warning in mean.default(pos): argument is not numeric or logical: returning NA</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 [1] NA</a:t>
            </a:r>
            <a:endParaRPr/>
          </a:p>
          <a:p>
            <a:pPr marL="342900" lvl="0" indent="-32004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R even complains if you try to apply functions of data that </a:t>
            </a:r>
            <a:r>
              <a:rPr lang="en" i="1"/>
              <a:t>should</a:t>
            </a:r>
            <a:r>
              <a:rPr lang="en" sz="2400">
                <a:solidFill>
                  <a:schemeClr val="dk1"/>
                </a:solidFill>
                <a:latin typeface="Calibri"/>
                <a:ea typeface="Calibri"/>
                <a:cs typeface="Calibri"/>
                <a:sym typeface="Calibri"/>
              </a:rPr>
              <a:t> be of one type but it has read in as a different type.</a:t>
            </a:r>
            <a:endParaRPr/>
          </a:p>
          <a:p>
            <a:pPr marL="342900" lvl="0" indent="0" algn="l" rtl="0">
              <a:spcBef>
                <a:spcPts val="480"/>
              </a:spcBef>
              <a:spcAft>
                <a:spcPts val="0"/>
              </a:spcAft>
              <a:buClr>
                <a:srgbClr val="06287E"/>
              </a:buClr>
              <a:buSzPct val="133333"/>
              <a:buNone/>
            </a:pPr>
            <a:r>
              <a:rPr lang="en">
                <a:solidFill>
                  <a:srgbClr val="06287E"/>
                </a:solidFill>
                <a:latin typeface="Courier"/>
                <a:ea typeface="Courier"/>
                <a:cs typeface="Courier"/>
                <a:sym typeface="Courier"/>
              </a:rPr>
              <a:t>mean</a:t>
            </a:r>
            <a:r>
              <a:rPr lang="en">
                <a:latin typeface="Courier"/>
                <a:ea typeface="Courier"/>
                <a:cs typeface="Courier"/>
                <a:sym typeface="Courier"/>
              </a:rPr>
              <a:t>(duration.seconds)</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 Warning in mean.default(duration.seconds): argument is not numeric or logical:</a:t>
            </a:r>
            <a:br>
              <a:rPr lang="en">
                <a:latin typeface="Courier"/>
                <a:ea typeface="Courier"/>
                <a:cs typeface="Courier"/>
                <a:sym typeface="Courier"/>
              </a:rPr>
            </a:br>
            <a:r>
              <a:rPr lang="en">
                <a:latin typeface="Courier"/>
                <a:ea typeface="Courier"/>
                <a:cs typeface="Courier"/>
                <a:sym typeface="Courier"/>
              </a:rPr>
              <a:t>## returning NA</a:t>
            </a:r>
            <a:endParaRPr/>
          </a:p>
          <a:p>
            <a:pPr marL="342900" lvl="0" indent="0" algn="l" rtl="0">
              <a:spcBef>
                <a:spcPts val="480"/>
              </a:spcBef>
              <a:spcAft>
                <a:spcPts val="1200"/>
              </a:spcAft>
              <a:buClr>
                <a:schemeClr val="dk1"/>
              </a:buClr>
              <a:buSzPct val="133333"/>
              <a:buNone/>
            </a:pPr>
            <a:r>
              <a:rPr lang="en">
                <a:latin typeface="Courier"/>
                <a:ea typeface="Courier"/>
                <a:cs typeface="Courier"/>
                <a:sym typeface="Courier"/>
              </a:rPr>
              <a:t>## [1] NA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Functions, types, and error messages</a:t>
            </a:r>
            <a:endParaRPr/>
          </a:p>
        </p:txBody>
      </p:sp>
      <p:sp>
        <p:nvSpPr>
          <p:cNvPr id="164" name="Google Shape;164;p29"/>
          <p:cNvSpPr txBox="1">
            <a:spLocks noGrp="1"/>
          </p:cNvSpPr>
          <p:nvPr>
            <p:ph type="body" idx="1"/>
          </p:nvPr>
        </p:nvSpPr>
        <p:spPr>
          <a:xfrm>
            <a:off x="457200" y="1200150"/>
            <a:ext cx="8474400" cy="3840600"/>
          </a:xfrm>
          <a:prstGeom prst="rect">
            <a:avLst/>
          </a:prstGeom>
          <a:noFill/>
          <a:ln>
            <a:noFill/>
          </a:ln>
        </p:spPr>
        <p:txBody>
          <a:bodyPr spcFirstLastPara="1" wrap="square" lIns="91425" tIns="45700" rIns="91425" bIns="45700" anchor="t" anchorCtr="0">
            <a:normAutofit fontScale="70000" lnSpcReduction="20000"/>
          </a:bodyPr>
          <a:lstStyle/>
          <a:p>
            <a:pPr marL="342900" lvl="0" indent="-330755" algn="l" rtl="0">
              <a:spcBef>
                <a:spcPts val="0"/>
              </a:spcBef>
              <a:spcAft>
                <a:spcPts val="0"/>
              </a:spcAft>
              <a:buClr>
                <a:schemeClr val="dk1"/>
              </a:buClr>
              <a:buSzPct val="100000"/>
              <a:buChar char="●"/>
            </a:pPr>
            <a:r>
              <a:rPr lang="en" sz="2850">
                <a:solidFill>
                  <a:schemeClr val="dk1"/>
                </a:solidFill>
                <a:latin typeface="Calibri"/>
                <a:ea typeface="Calibri"/>
                <a:cs typeface="Calibri"/>
                <a:sym typeface="Calibri"/>
              </a:rPr>
              <a:t>When you get this message you have to change the data type</a:t>
            </a:r>
            <a:endParaRPr sz="2850"/>
          </a:p>
          <a:p>
            <a:pPr marL="342900" lvl="0" indent="-330755" algn="l" rtl="0">
              <a:spcBef>
                <a:spcPts val="480"/>
              </a:spcBef>
              <a:spcAft>
                <a:spcPts val="0"/>
              </a:spcAft>
              <a:buClr>
                <a:schemeClr val="dk1"/>
              </a:buClr>
              <a:buSzPct val="100000"/>
              <a:buChar char="●"/>
            </a:pPr>
            <a:r>
              <a:rPr lang="en" sz="2850">
                <a:solidFill>
                  <a:schemeClr val="dk1"/>
                </a:solidFill>
                <a:latin typeface="Calibri"/>
                <a:ea typeface="Calibri"/>
                <a:cs typeface="Calibri"/>
                <a:sym typeface="Calibri"/>
              </a:rPr>
              <a:t>The following line of code states, assign duration.s.numeric to a vector that is duration.s, but where all the elements are numeric.</a:t>
            </a:r>
            <a:endParaRPr sz="2850"/>
          </a:p>
          <a:p>
            <a:pPr marL="342900" lvl="0" indent="0" algn="l" rtl="0">
              <a:spcBef>
                <a:spcPts val="480"/>
              </a:spcBef>
              <a:spcAft>
                <a:spcPts val="0"/>
              </a:spcAft>
              <a:buClr>
                <a:schemeClr val="dk1"/>
              </a:buClr>
              <a:buSzPct val="133333"/>
              <a:buNone/>
            </a:pPr>
            <a:r>
              <a:rPr lang="en">
                <a:latin typeface="Courier"/>
                <a:ea typeface="Courier"/>
                <a:cs typeface="Courier"/>
                <a:sym typeface="Courier"/>
              </a:rPr>
              <a:t>duration.seconds.numeric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as.numeric</a:t>
            </a:r>
            <a:r>
              <a:rPr lang="en">
                <a:latin typeface="Courier"/>
                <a:ea typeface="Courier"/>
                <a:cs typeface="Courier"/>
                <a:sym typeface="Courier"/>
              </a:rPr>
              <a:t>(duration.seconds)</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duration.seconds.numeric</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 [1] 0.075380 0.382087 0.130065 0.605475 0.399165 0.107640 0.556140 0.121781</a:t>
            </a:r>
            <a:br>
              <a:rPr lang="en">
                <a:latin typeface="Courier"/>
                <a:ea typeface="Courier"/>
                <a:cs typeface="Courier"/>
                <a:sym typeface="Courier"/>
              </a:rPr>
            </a:br>
            <a:r>
              <a:rPr lang="en">
                <a:latin typeface="Courier"/>
                <a:ea typeface="Courier"/>
                <a:cs typeface="Courier"/>
                <a:sym typeface="Courier"/>
              </a:rPr>
              <a:t>## [9] 0.322920</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duration.seconds</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 [1] "0.07538"  "0.382087" "0.130065" "0.605475" "0.399165" "0.107640" "0.556140"</a:t>
            </a:r>
            <a:br>
              <a:rPr lang="en">
                <a:latin typeface="Courier"/>
                <a:ea typeface="Courier"/>
                <a:cs typeface="Courier"/>
                <a:sym typeface="Courier"/>
              </a:rPr>
            </a:br>
            <a:r>
              <a:rPr lang="en">
                <a:latin typeface="Courier"/>
                <a:ea typeface="Courier"/>
                <a:cs typeface="Courier"/>
                <a:sym typeface="Courier"/>
              </a:rPr>
              <a:t>## [8] "0.121781" "0.322920"</a:t>
            </a:r>
            <a:endParaRPr/>
          </a:p>
          <a:p>
            <a:pPr marL="342900" lvl="0" indent="0" algn="l" rtl="0">
              <a:spcBef>
                <a:spcPts val="480"/>
              </a:spcBef>
              <a:spcAft>
                <a:spcPts val="0"/>
              </a:spcAft>
              <a:buClr>
                <a:srgbClr val="06287E"/>
              </a:buClr>
              <a:buSzPct val="133333"/>
              <a:buNone/>
            </a:pPr>
            <a:r>
              <a:rPr lang="en">
                <a:solidFill>
                  <a:srgbClr val="06287E"/>
                </a:solidFill>
                <a:latin typeface="Courier"/>
                <a:ea typeface="Courier"/>
                <a:cs typeface="Courier"/>
                <a:sym typeface="Courier"/>
              </a:rPr>
              <a:t>mean</a:t>
            </a:r>
            <a:r>
              <a:rPr lang="en">
                <a:latin typeface="Courier"/>
                <a:ea typeface="Courier"/>
                <a:cs typeface="Courier"/>
                <a:sym typeface="Courier"/>
              </a:rPr>
              <a:t>(duration.seconds.numeric)</a:t>
            </a:r>
            <a:endParaRPr/>
          </a:p>
          <a:p>
            <a:pPr marL="342900" lvl="0" indent="0" algn="l" rtl="0">
              <a:spcBef>
                <a:spcPts val="480"/>
              </a:spcBef>
              <a:spcAft>
                <a:spcPts val="1200"/>
              </a:spcAft>
              <a:buClr>
                <a:schemeClr val="dk1"/>
              </a:buClr>
              <a:buSzPct val="133333"/>
              <a:buNone/>
            </a:pPr>
            <a:r>
              <a:rPr lang="en">
                <a:latin typeface="Courier"/>
                <a:ea typeface="Courier"/>
                <a:cs typeface="Courier"/>
                <a:sym typeface="Courier"/>
              </a:rPr>
              <a:t>## [1] 0.3000726</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Math in R</a:t>
            </a:r>
            <a:endParaRPr/>
          </a:p>
        </p:txBody>
      </p:sp>
      <p:sp>
        <p:nvSpPr>
          <p:cNvPr id="170" name="Google Shape;170;p30"/>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You can do anything in R that you can do with a calculator.</a:t>
            </a:r>
            <a:endParaRPr/>
          </a:p>
          <a:p>
            <a:pPr marL="342900" lvl="0" indent="0" algn="l" rtl="0">
              <a:spcBef>
                <a:spcPts val="480"/>
              </a:spcBef>
              <a:spcAft>
                <a:spcPts val="0"/>
              </a:spcAft>
              <a:buClr>
                <a:srgbClr val="40A070"/>
              </a:buClr>
              <a:buSzPts val="2400"/>
              <a:buNone/>
            </a:pPr>
            <a:r>
              <a:rPr lang="en">
                <a:solidFill>
                  <a:srgbClr val="40A070"/>
                </a:solidFill>
                <a:latin typeface="Courier"/>
                <a:ea typeface="Courier"/>
                <a:cs typeface="Courier"/>
                <a:sym typeface="Courier"/>
              </a:rPr>
              <a:t>1</a:t>
            </a:r>
            <a:r>
              <a:rPr lang="en">
                <a:solidFill>
                  <a:srgbClr val="4070A0"/>
                </a:solidFill>
                <a:latin typeface="Courier"/>
                <a:ea typeface="Courier"/>
                <a:cs typeface="Courier"/>
                <a:sym typeface="Courier"/>
              </a:rPr>
              <a:t>+</a:t>
            </a:r>
            <a:r>
              <a:rPr lang="en">
                <a:solidFill>
                  <a:srgbClr val="40A070"/>
                </a:solidFill>
                <a:latin typeface="Courier"/>
                <a:ea typeface="Courier"/>
                <a:cs typeface="Courier"/>
                <a:sym typeface="Courier"/>
              </a:rPr>
              <a:t>1</a:t>
            </a:r>
            <a:endParaRPr/>
          </a:p>
          <a:p>
            <a:pPr marL="342900" lvl="0" indent="0" algn="l" rtl="0">
              <a:spcBef>
                <a:spcPts val="480"/>
              </a:spcBef>
              <a:spcAft>
                <a:spcPts val="0"/>
              </a:spcAft>
              <a:buClr>
                <a:schemeClr val="dk1"/>
              </a:buClr>
              <a:buSzPts val="2400"/>
              <a:buNone/>
            </a:pPr>
            <a:r>
              <a:rPr lang="en">
                <a:latin typeface="Courier"/>
                <a:ea typeface="Courier"/>
                <a:cs typeface="Courier"/>
                <a:sym typeface="Courier"/>
              </a:rPr>
              <a:t>## [1] 2</a:t>
            </a:r>
            <a:endParaRPr/>
          </a:p>
          <a:p>
            <a:pPr marL="342900" lvl="0" indent="0" algn="l" rtl="0">
              <a:spcBef>
                <a:spcPts val="480"/>
              </a:spcBef>
              <a:spcAft>
                <a:spcPts val="0"/>
              </a:spcAft>
              <a:buClr>
                <a:srgbClr val="40A070"/>
              </a:buClr>
              <a:buSzPts val="2400"/>
              <a:buNone/>
            </a:pPr>
            <a:r>
              <a:rPr lang="en">
                <a:solidFill>
                  <a:srgbClr val="40A070"/>
                </a:solidFill>
                <a:latin typeface="Courier"/>
                <a:ea typeface="Courier"/>
                <a:cs typeface="Courier"/>
                <a:sym typeface="Courier"/>
              </a:rPr>
              <a:t>1</a:t>
            </a:r>
            <a:r>
              <a:rPr lang="en">
                <a:solidFill>
                  <a:srgbClr val="4070A0"/>
                </a:solidFill>
                <a:latin typeface="Courier"/>
                <a:ea typeface="Courier"/>
                <a:cs typeface="Courier"/>
                <a:sym typeface="Courier"/>
              </a:rPr>
              <a:t>*</a:t>
            </a:r>
            <a:r>
              <a:rPr lang="en">
                <a:solidFill>
                  <a:srgbClr val="40A070"/>
                </a:solidFill>
                <a:latin typeface="Courier"/>
                <a:ea typeface="Courier"/>
                <a:cs typeface="Courier"/>
                <a:sym typeface="Courier"/>
              </a:rPr>
              <a:t>2</a:t>
            </a:r>
            <a:endParaRPr/>
          </a:p>
          <a:p>
            <a:pPr marL="342900" lvl="0" indent="0" algn="l" rtl="0">
              <a:spcBef>
                <a:spcPts val="480"/>
              </a:spcBef>
              <a:spcAft>
                <a:spcPts val="0"/>
              </a:spcAft>
              <a:buClr>
                <a:schemeClr val="dk1"/>
              </a:buClr>
              <a:buSzPts val="2400"/>
              <a:buNone/>
            </a:pPr>
            <a:r>
              <a:rPr lang="en">
                <a:latin typeface="Courier"/>
                <a:ea typeface="Courier"/>
                <a:cs typeface="Courier"/>
                <a:sym typeface="Courier"/>
              </a:rPr>
              <a:t>## [1] 2</a:t>
            </a:r>
            <a:endParaRPr/>
          </a:p>
          <a:p>
            <a:pPr marL="342900" lvl="0" indent="0" algn="l" rtl="0">
              <a:spcBef>
                <a:spcPts val="480"/>
              </a:spcBef>
              <a:spcAft>
                <a:spcPts val="0"/>
              </a:spcAft>
              <a:buClr>
                <a:srgbClr val="40A070"/>
              </a:buClr>
              <a:buSzPts val="2400"/>
              <a:buNone/>
            </a:pPr>
            <a:r>
              <a:rPr lang="en">
                <a:solidFill>
                  <a:srgbClr val="40A070"/>
                </a:solidFill>
                <a:latin typeface="Courier"/>
                <a:ea typeface="Courier"/>
                <a:cs typeface="Courier"/>
                <a:sym typeface="Courier"/>
              </a:rPr>
              <a:t>2</a:t>
            </a:r>
            <a:r>
              <a:rPr lang="en">
                <a:solidFill>
                  <a:srgbClr val="4070A0"/>
                </a:solidFill>
                <a:latin typeface="Courier"/>
                <a:ea typeface="Courier"/>
                <a:cs typeface="Courier"/>
                <a:sym typeface="Courier"/>
              </a:rPr>
              <a:t>^</a:t>
            </a:r>
            <a:r>
              <a:rPr lang="en">
                <a:solidFill>
                  <a:srgbClr val="40A070"/>
                </a:solidFill>
                <a:latin typeface="Courier"/>
                <a:ea typeface="Courier"/>
                <a:cs typeface="Courier"/>
                <a:sym typeface="Courier"/>
              </a:rPr>
              <a:t>2</a:t>
            </a:r>
            <a:r>
              <a:rPr lang="en">
                <a:latin typeface="Courier"/>
                <a:ea typeface="Courier"/>
                <a:cs typeface="Courier"/>
                <a:sym typeface="Courier"/>
              </a:rPr>
              <a:t> </a:t>
            </a:r>
            <a:r>
              <a:rPr lang="en" i="1">
                <a:solidFill>
                  <a:srgbClr val="60A0B0"/>
                </a:solidFill>
                <a:latin typeface="Courier"/>
                <a:ea typeface="Courier"/>
                <a:cs typeface="Courier"/>
                <a:sym typeface="Courier"/>
              </a:rPr>
              <a:t>#2 to the power of 2</a:t>
            </a:r>
            <a:endParaRPr/>
          </a:p>
          <a:p>
            <a:pPr marL="342900" lvl="0" indent="0" algn="l" rtl="0">
              <a:spcBef>
                <a:spcPts val="480"/>
              </a:spcBef>
              <a:spcAft>
                <a:spcPts val="0"/>
              </a:spcAft>
              <a:buClr>
                <a:schemeClr val="dk1"/>
              </a:buClr>
              <a:buSzPts val="2400"/>
              <a:buNone/>
            </a:pPr>
            <a:r>
              <a:rPr lang="en">
                <a:latin typeface="Courier"/>
                <a:ea typeface="Courier"/>
                <a:cs typeface="Courier"/>
                <a:sym typeface="Courier"/>
              </a:rPr>
              <a:t>## [1] 4</a:t>
            </a:r>
            <a:endParaRPr/>
          </a:p>
          <a:p>
            <a:pPr marL="342900" lvl="0" indent="0" algn="l" rtl="0">
              <a:spcBef>
                <a:spcPts val="480"/>
              </a:spcBef>
              <a:spcAft>
                <a:spcPts val="0"/>
              </a:spcAft>
              <a:buClr>
                <a:srgbClr val="06287E"/>
              </a:buClr>
              <a:buSzPts val="2400"/>
              <a:buNone/>
            </a:pPr>
            <a:r>
              <a:rPr lang="en">
                <a:solidFill>
                  <a:srgbClr val="06287E"/>
                </a:solidFill>
                <a:latin typeface="Courier"/>
                <a:ea typeface="Courier"/>
                <a:cs typeface="Courier"/>
                <a:sym typeface="Courier"/>
              </a:rPr>
              <a:t>sqrt</a:t>
            </a:r>
            <a:r>
              <a:rPr lang="en">
                <a:latin typeface="Courier"/>
                <a:ea typeface="Courier"/>
                <a:cs typeface="Courier"/>
                <a:sym typeface="Courier"/>
              </a:rPr>
              <a:t>(</a:t>
            </a:r>
            <a:r>
              <a:rPr lang="en">
                <a:solidFill>
                  <a:srgbClr val="40A070"/>
                </a:solidFill>
                <a:latin typeface="Courier"/>
                <a:ea typeface="Courier"/>
                <a:cs typeface="Courier"/>
                <a:sym typeface="Courier"/>
              </a:rPr>
              <a:t>2</a:t>
            </a:r>
            <a:r>
              <a:rPr lang="en">
                <a:latin typeface="Courier"/>
                <a:ea typeface="Courier"/>
                <a:cs typeface="Courier"/>
                <a:sym typeface="Courier"/>
              </a:rPr>
              <a:t>) </a:t>
            </a:r>
            <a:r>
              <a:rPr lang="en" i="1">
                <a:solidFill>
                  <a:srgbClr val="60A0B0"/>
                </a:solidFill>
                <a:latin typeface="Courier"/>
                <a:ea typeface="Courier"/>
                <a:cs typeface="Courier"/>
                <a:sym typeface="Courier"/>
              </a:rPr>
              <a:t>#the square root of 2</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[1] 1.414214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Math in R</a:t>
            </a:r>
            <a:endParaRPr/>
          </a:p>
        </p:txBody>
      </p:sp>
      <p:sp>
        <p:nvSpPr>
          <p:cNvPr id="176" name="Google Shape;176;p31"/>
          <p:cNvSpPr txBox="1">
            <a:spLocks noGrp="1"/>
          </p:cNvSpPr>
          <p:nvPr>
            <p:ph type="body" idx="1"/>
          </p:nvPr>
        </p:nvSpPr>
        <p:spPr>
          <a:xfrm>
            <a:off x="457200" y="1200150"/>
            <a:ext cx="8822400" cy="3943200"/>
          </a:xfrm>
          <a:prstGeom prst="rect">
            <a:avLst/>
          </a:prstGeom>
          <a:noFill/>
          <a:ln>
            <a:noFill/>
          </a:ln>
        </p:spPr>
        <p:txBody>
          <a:bodyPr spcFirstLastPara="1" wrap="square" lIns="91425" tIns="45700" rIns="91425" bIns="45700" anchor="t" anchorCtr="0">
            <a:normAutofit fontScale="77500" lnSpcReduction="20000"/>
          </a:bodyPr>
          <a:lstStyle/>
          <a:p>
            <a:pPr marL="342900" lvl="0" indent="-308610" algn="l" rtl="0">
              <a:spcBef>
                <a:spcPts val="0"/>
              </a:spcBef>
              <a:spcAft>
                <a:spcPts val="0"/>
              </a:spcAft>
              <a:buClr>
                <a:schemeClr val="dk1"/>
              </a:buClr>
              <a:buSzPct val="100000"/>
              <a:buChar char="●"/>
            </a:pPr>
            <a:r>
              <a:rPr lang="en" sz="2400">
                <a:solidFill>
                  <a:schemeClr val="dk1"/>
                </a:solidFill>
                <a:latin typeface="Calibri"/>
                <a:ea typeface="Calibri"/>
                <a:cs typeface="Calibri"/>
                <a:sym typeface="Calibri"/>
              </a:rPr>
              <a:t>You can apply math to vectors</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duration.milliseconds </a:t>
            </a:r>
            <a:r>
              <a:rPr lang="en">
                <a:solidFill>
                  <a:srgbClr val="007020"/>
                </a:solidFill>
                <a:latin typeface="Courier"/>
                <a:ea typeface="Courier"/>
                <a:cs typeface="Courier"/>
                <a:sym typeface="Courier"/>
              </a:rPr>
              <a:t>&lt;-</a:t>
            </a:r>
            <a:r>
              <a:rPr lang="en">
                <a:latin typeface="Courier"/>
                <a:ea typeface="Courier"/>
                <a:cs typeface="Courier"/>
                <a:sym typeface="Courier"/>
              </a:rPr>
              <a:t> duration.seconds.numeric </a:t>
            </a:r>
            <a:r>
              <a:rPr lang="en">
                <a:solidFill>
                  <a:srgbClr val="4070A0"/>
                </a:solidFill>
                <a:latin typeface="Courier"/>
                <a:ea typeface="Courier"/>
                <a:cs typeface="Courier"/>
                <a:sym typeface="Courier"/>
              </a:rPr>
              <a:t>*</a:t>
            </a:r>
            <a:r>
              <a:rPr lang="en">
                <a:latin typeface="Courier"/>
                <a:ea typeface="Courier"/>
                <a:cs typeface="Courier"/>
                <a:sym typeface="Courier"/>
              </a:rPr>
              <a:t> </a:t>
            </a:r>
            <a:r>
              <a:rPr lang="en">
                <a:solidFill>
                  <a:srgbClr val="40A070"/>
                </a:solidFill>
                <a:latin typeface="Courier"/>
                <a:ea typeface="Courier"/>
                <a:cs typeface="Courier"/>
                <a:sym typeface="Courier"/>
              </a:rPr>
              <a:t>1000</a:t>
            </a:r>
            <a:r>
              <a:rPr lang="en">
                <a:latin typeface="Courier"/>
                <a:ea typeface="Courier"/>
                <a:cs typeface="Courier"/>
                <a:sym typeface="Courier"/>
              </a:rPr>
              <a:t> </a:t>
            </a:r>
            <a:r>
              <a:rPr lang="en" i="1">
                <a:solidFill>
                  <a:srgbClr val="60A0B0"/>
                </a:solidFill>
                <a:latin typeface="Courier"/>
                <a:ea typeface="Courier"/>
                <a:cs typeface="Courier"/>
                <a:sym typeface="Courier"/>
              </a:rPr>
              <a:t># this means multiply each value by 1000</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duration.seconds.numeric</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 [1] 0.075380 0.382087 0.130065 0.605475 0.399165 0.107640 0.556140 0.121781</a:t>
            </a:r>
            <a:br>
              <a:rPr lang="en">
                <a:latin typeface="Courier"/>
                <a:ea typeface="Courier"/>
                <a:cs typeface="Courier"/>
                <a:sym typeface="Courier"/>
              </a:rPr>
            </a:br>
            <a:r>
              <a:rPr lang="en">
                <a:latin typeface="Courier"/>
                <a:ea typeface="Courier"/>
                <a:cs typeface="Courier"/>
                <a:sym typeface="Courier"/>
              </a:rPr>
              <a:t>## [9] 0.322920</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duration.milliseconds</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 [1]  75.380 382.087 130.065 605.475 399.165 107.640 556.140 121.781 322.920</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duration.ms.normalized </a:t>
            </a:r>
            <a:r>
              <a:rPr lang="en">
                <a:solidFill>
                  <a:srgbClr val="007020"/>
                </a:solidFill>
                <a:latin typeface="Courier"/>
                <a:ea typeface="Courier"/>
                <a:cs typeface="Courier"/>
                <a:sym typeface="Courier"/>
              </a:rPr>
              <a:t>&lt;- (</a:t>
            </a:r>
            <a:r>
              <a:rPr lang="en">
                <a:latin typeface="Courier"/>
                <a:ea typeface="Courier"/>
                <a:cs typeface="Courier"/>
                <a:sym typeface="Courier"/>
              </a:rPr>
              <a:t>duration.milliseconds</a:t>
            </a:r>
            <a:r>
              <a:rPr lang="en">
                <a:solidFill>
                  <a:srgbClr val="007020"/>
                </a:solidFill>
                <a:latin typeface="Courier"/>
                <a:ea typeface="Courier"/>
                <a:cs typeface="Courier"/>
                <a:sym typeface="Courier"/>
              </a:rPr>
              <a:t>-min(</a:t>
            </a:r>
            <a:r>
              <a:rPr lang="en">
                <a:latin typeface="Courier"/>
                <a:ea typeface="Courier"/>
                <a:cs typeface="Courier"/>
                <a:sym typeface="Courier"/>
              </a:rPr>
              <a:t>duration.milliseconds</a:t>
            </a:r>
            <a:r>
              <a:rPr lang="en">
                <a:solidFill>
                  <a:srgbClr val="007020"/>
                </a:solidFill>
                <a:latin typeface="Courier"/>
                <a:ea typeface="Courier"/>
                <a:cs typeface="Courier"/>
                <a:sym typeface="Courier"/>
              </a:rPr>
              <a:t>))/(max(</a:t>
            </a:r>
            <a:r>
              <a:rPr lang="en">
                <a:latin typeface="Courier"/>
                <a:ea typeface="Courier"/>
                <a:cs typeface="Courier"/>
                <a:sym typeface="Courier"/>
              </a:rPr>
              <a:t>duration.milliseconds</a:t>
            </a:r>
            <a:r>
              <a:rPr lang="en">
                <a:solidFill>
                  <a:srgbClr val="007020"/>
                </a:solidFill>
                <a:latin typeface="Courier"/>
                <a:ea typeface="Courier"/>
                <a:cs typeface="Courier"/>
                <a:sym typeface="Courier"/>
              </a:rPr>
              <a:t>)-min(</a:t>
            </a:r>
            <a:r>
              <a:rPr lang="en">
                <a:latin typeface="Courier"/>
                <a:ea typeface="Courier"/>
                <a:cs typeface="Courier"/>
                <a:sym typeface="Courier"/>
              </a:rPr>
              <a:t>duration.milliseconds</a:t>
            </a:r>
            <a:r>
              <a:rPr lang="en">
                <a:solidFill>
                  <a:srgbClr val="007020"/>
                </a:solidFill>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duration.ms.normalized</a:t>
            </a:r>
            <a:endParaRPr/>
          </a:p>
          <a:p>
            <a:pPr marL="342900" lvl="0" indent="0" algn="l" rtl="0">
              <a:spcBef>
                <a:spcPts val="480"/>
              </a:spcBef>
              <a:spcAft>
                <a:spcPts val="1200"/>
              </a:spcAft>
              <a:buClr>
                <a:schemeClr val="dk1"/>
              </a:buClr>
              <a:buSzPct val="133333"/>
              <a:buNone/>
            </a:pPr>
            <a:r>
              <a:rPr lang="en">
                <a:latin typeface="Courier"/>
                <a:ea typeface="Courier"/>
                <a:cs typeface="Courier"/>
                <a:sym typeface="Courier"/>
              </a:rPr>
              <a:t>## [1] -224.69256   82.01444 -170.00756  305.40244   99.09244 -192.43256  256.06744</a:t>
            </a:r>
            <a:br>
              <a:rPr lang="en">
                <a:latin typeface="Courier"/>
                <a:ea typeface="Courier"/>
                <a:cs typeface="Courier"/>
                <a:sym typeface="Courier"/>
              </a:rPr>
            </a:br>
            <a:r>
              <a:rPr lang="en">
                <a:latin typeface="Courier"/>
                <a:ea typeface="Courier"/>
                <a:cs typeface="Courier"/>
                <a:sym typeface="Courier"/>
              </a:rPr>
              <a:t>## [8] -178.29156   22.84744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Lists and Vectors</a:t>
            </a:r>
            <a:endParaRPr/>
          </a:p>
        </p:txBody>
      </p:sp>
      <p:sp>
        <p:nvSpPr>
          <p:cNvPr id="182" name="Google Shape;182;p32"/>
          <p:cNvSpPr txBox="1">
            <a:spLocks noGrp="1"/>
          </p:cNvSpPr>
          <p:nvPr>
            <p:ph type="body" idx="1"/>
          </p:nvPr>
        </p:nvSpPr>
        <p:spPr>
          <a:xfrm>
            <a:off x="457200" y="1200150"/>
            <a:ext cx="8519700" cy="3810300"/>
          </a:xfrm>
          <a:prstGeom prst="rect">
            <a:avLst/>
          </a:prstGeom>
          <a:noFill/>
          <a:ln>
            <a:noFill/>
          </a:ln>
        </p:spPr>
        <p:txBody>
          <a:bodyPr spcFirstLastPara="1" wrap="square" lIns="91425" tIns="45700" rIns="91425" bIns="45700" anchor="t" anchorCtr="0">
            <a:normAutofit fontScale="25000" lnSpcReduction="20000"/>
          </a:bodyPr>
          <a:lstStyle/>
          <a:p>
            <a:pPr marL="342900" lvl="0" indent="-317500" algn="l" rtl="0">
              <a:spcBef>
                <a:spcPts val="0"/>
              </a:spcBef>
              <a:spcAft>
                <a:spcPts val="0"/>
              </a:spcAft>
              <a:buClr>
                <a:schemeClr val="dk1"/>
              </a:buClr>
              <a:buSzPct val="100000"/>
              <a:buChar char="●"/>
            </a:pPr>
            <a:r>
              <a:rPr lang="en" sz="8000">
                <a:solidFill>
                  <a:schemeClr val="dk1"/>
                </a:solidFill>
                <a:latin typeface="Calibri"/>
                <a:ea typeface="Calibri"/>
                <a:cs typeface="Calibri"/>
                <a:sym typeface="Calibri"/>
              </a:rPr>
              <a:t>Lists are coded the same way as vectors, but you use list() instead of c().</a:t>
            </a:r>
            <a:endParaRPr sz="8000"/>
          </a:p>
          <a:p>
            <a:pPr marL="342900" lvl="0" indent="-317500" algn="l" rtl="0">
              <a:spcBef>
                <a:spcPts val="480"/>
              </a:spcBef>
              <a:spcAft>
                <a:spcPts val="0"/>
              </a:spcAft>
              <a:buClr>
                <a:schemeClr val="dk1"/>
              </a:buClr>
              <a:buSzPct val="100000"/>
              <a:buChar char="●"/>
            </a:pPr>
            <a:r>
              <a:rPr lang="en" sz="8000">
                <a:solidFill>
                  <a:schemeClr val="dk1"/>
                </a:solidFill>
                <a:latin typeface="Calibri"/>
                <a:ea typeface="Calibri"/>
                <a:cs typeface="Calibri"/>
                <a:sym typeface="Calibri"/>
              </a:rPr>
              <a:t>The main difference between lists and vectors, is that lists have have whole R objects</a:t>
            </a:r>
            <a:endParaRPr sz="8000"/>
          </a:p>
          <a:p>
            <a:pPr marL="342900" lvl="0" indent="0" algn="l" rtl="0">
              <a:spcBef>
                <a:spcPts val="480"/>
              </a:spcBef>
              <a:spcAft>
                <a:spcPts val="0"/>
              </a:spcAft>
              <a:buClr>
                <a:schemeClr val="dk1"/>
              </a:buClr>
              <a:buSzPct val="43636"/>
              <a:buNone/>
            </a:pPr>
            <a:r>
              <a:rPr lang="en" sz="5500">
                <a:latin typeface="Courier"/>
                <a:ea typeface="Courier"/>
                <a:cs typeface="Courier"/>
                <a:sym typeface="Courier"/>
              </a:rPr>
              <a:t>allomorphs </a:t>
            </a:r>
            <a:r>
              <a:rPr lang="en" sz="5500">
                <a:solidFill>
                  <a:srgbClr val="007020"/>
                </a:solidFill>
                <a:latin typeface="Courier"/>
                <a:ea typeface="Courier"/>
                <a:cs typeface="Courier"/>
                <a:sym typeface="Courier"/>
              </a:rPr>
              <a:t>&lt;-</a:t>
            </a:r>
            <a:r>
              <a:rPr lang="en" sz="5500">
                <a:latin typeface="Courier"/>
                <a:ea typeface="Courier"/>
                <a:cs typeface="Courier"/>
                <a:sym typeface="Courier"/>
              </a:rPr>
              <a:t> </a:t>
            </a:r>
            <a:r>
              <a:rPr lang="en" sz="5500">
                <a:solidFill>
                  <a:srgbClr val="06287E"/>
                </a:solidFill>
                <a:latin typeface="Courier"/>
                <a:ea typeface="Courier"/>
                <a:cs typeface="Courier"/>
                <a:sym typeface="Courier"/>
              </a:rPr>
              <a:t>list</a:t>
            </a:r>
            <a:r>
              <a:rPr lang="en" sz="5500">
                <a:latin typeface="Courier"/>
                <a:ea typeface="Courier"/>
                <a:cs typeface="Courier"/>
                <a:sym typeface="Courier"/>
              </a:rPr>
              <a:t>(</a:t>
            </a:r>
            <a:r>
              <a:rPr lang="en" sz="5500">
                <a:solidFill>
                  <a:srgbClr val="06287E"/>
                </a:solidFill>
                <a:latin typeface="Courier"/>
                <a:ea typeface="Courier"/>
                <a:cs typeface="Courier"/>
                <a:sym typeface="Courier"/>
              </a:rPr>
              <a:t>c</a:t>
            </a:r>
            <a:r>
              <a:rPr lang="en" sz="5500">
                <a:latin typeface="Courier"/>
                <a:ea typeface="Courier"/>
                <a:cs typeface="Courier"/>
                <a:sym typeface="Courier"/>
              </a:rPr>
              <a:t>(</a:t>
            </a:r>
            <a:r>
              <a:rPr lang="en" sz="5500">
                <a:solidFill>
                  <a:srgbClr val="4070A0"/>
                </a:solidFill>
                <a:latin typeface="Courier"/>
                <a:ea typeface="Courier"/>
                <a:cs typeface="Courier"/>
                <a:sym typeface="Courier"/>
              </a:rPr>
              <a:t>"ðə"</a:t>
            </a:r>
            <a:r>
              <a:rPr lang="en" sz="5500">
                <a:latin typeface="Courier"/>
                <a:ea typeface="Courier"/>
                <a:cs typeface="Courier"/>
                <a:sym typeface="Courier"/>
              </a:rPr>
              <a:t>, </a:t>
            </a:r>
            <a:r>
              <a:rPr lang="en" sz="5500">
                <a:solidFill>
                  <a:srgbClr val="4070A0"/>
                </a:solidFill>
                <a:latin typeface="Courier"/>
                <a:ea typeface="Courier"/>
                <a:cs typeface="Courier"/>
                <a:sym typeface="Courier"/>
              </a:rPr>
              <a:t>"ði"</a:t>
            </a:r>
            <a:r>
              <a:rPr lang="en" sz="5500">
                <a:latin typeface="Courier"/>
                <a:ea typeface="Courier"/>
                <a:cs typeface="Courier"/>
                <a:sym typeface="Courier"/>
              </a:rPr>
              <a:t>), </a:t>
            </a:r>
            <a:r>
              <a:rPr lang="en" sz="5500">
                <a:solidFill>
                  <a:srgbClr val="4070A0"/>
                </a:solidFill>
                <a:latin typeface="Courier"/>
                <a:ea typeface="Courier"/>
                <a:cs typeface="Courier"/>
                <a:sym typeface="Courier"/>
              </a:rPr>
              <a:t>"klæs"</a:t>
            </a:r>
            <a:r>
              <a:rPr lang="en" sz="5500">
                <a:latin typeface="Courier"/>
                <a:ea typeface="Courier"/>
                <a:cs typeface="Courier"/>
                <a:sym typeface="Courier"/>
              </a:rPr>
              <a:t>, </a:t>
            </a:r>
            <a:r>
              <a:rPr lang="en" sz="5500">
                <a:solidFill>
                  <a:srgbClr val="06287E"/>
                </a:solidFill>
                <a:latin typeface="Courier"/>
                <a:ea typeface="Courier"/>
                <a:cs typeface="Courier"/>
                <a:sym typeface="Courier"/>
              </a:rPr>
              <a:t>c</a:t>
            </a:r>
            <a:r>
              <a:rPr lang="en" sz="5500">
                <a:latin typeface="Courier"/>
                <a:ea typeface="Courier"/>
                <a:cs typeface="Courier"/>
                <a:sym typeface="Courier"/>
              </a:rPr>
              <a:t>(</a:t>
            </a:r>
            <a:r>
              <a:rPr lang="en" sz="5500">
                <a:solidFill>
                  <a:srgbClr val="4070A0"/>
                </a:solidFill>
                <a:latin typeface="Courier"/>
                <a:ea typeface="Courier"/>
                <a:cs typeface="Courier"/>
                <a:sym typeface="Courier"/>
              </a:rPr>
              <a:t>"wɪl, l"</a:t>
            </a:r>
            <a:r>
              <a:rPr lang="en" sz="5500">
                <a:latin typeface="Courier"/>
                <a:ea typeface="Courier"/>
                <a:cs typeface="Courier"/>
                <a:sym typeface="Courier"/>
              </a:rPr>
              <a:t>), </a:t>
            </a:r>
            <a:r>
              <a:rPr lang="en" sz="5500">
                <a:solidFill>
                  <a:srgbClr val="4070A0"/>
                </a:solidFill>
                <a:latin typeface="Courier"/>
                <a:ea typeface="Courier"/>
                <a:cs typeface="Courier"/>
                <a:sym typeface="Courier"/>
              </a:rPr>
              <a:t>"kəntɪnjuʊ"</a:t>
            </a:r>
            <a:r>
              <a:rPr lang="en" sz="5500">
                <a:latin typeface="Courier"/>
                <a:ea typeface="Courier"/>
                <a:cs typeface="Courier"/>
                <a:sym typeface="Courier"/>
              </a:rPr>
              <a:t>, </a:t>
            </a:r>
            <a:r>
              <a:rPr lang="en" sz="5500">
                <a:solidFill>
                  <a:srgbClr val="4070A0"/>
                </a:solidFill>
                <a:latin typeface="Courier"/>
                <a:ea typeface="Courier"/>
                <a:cs typeface="Courier"/>
                <a:sym typeface="Courier"/>
              </a:rPr>
              <a:t>"ʌntɪl"</a:t>
            </a:r>
            <a:r>
              <a:rPr lang="en" sz="5500">
                <a:latin typeface="Courier"/>
                <a:ea typeface="Courier"/>
                <a:cs typeface="Courier"/>
                <a:sym typeface="Courier"/>
              </a:rPr>
              <a:t>, </a:t>
            </a:r>
            <a:r>
              <a:rPr lang="en" sz="5500">
                <a:solidFill>
                  <a:srgbClr val="06287E"/>
                </a:solidFill>
                <a:latin typeface="Courier"/>
                <a:ea typeface="Courier"/>
                <a:cs typeface="Courier"/>
                <a:sym typeface="Courier"/>
              </a:rPr>
              <a:t>c</a:t>
            </a:r>
            <a:r>
              <a:rPr lang="en" sz="5500">
                <a:latin typeface="Courier"/>
                <a:ea typeface="Courier"/>
                <a:cs typeface="Courier"/>
                <a:sym typeface="Courier"/>
              </a:rPr>
              <a:t>(</a:t>
            </a:r>
            <a:r>
              <a:rPr lang="en" sz="5500">
                <a:solidFill>
                  <a:srgbClr val="4070A0"/>
                </a:solidFill>
                <a:latin typeface="Courier"/>
                <a:ea typeface="Courier"/>
                <a:cs typeface="Courier"/>
                <a:sym typeface="Courier"/>
              </a:rPr>
              <a:t>"ðə"</a:t>
            </a:r>
            <a:r>
              <a:rPr lang="en" sz="5500">
                <a:latin typeface="Courier"/>
                <a:ea typeface="Courier"/>
                <a:cs typeface="Courier"/>
                <a:sym typeface="Courier"/>
              </a:rPr>
              <a:t>, </a:t>
            </a:r>
            <a:r>
              <a:rPr lang="en" sz="5500">
                <a:solidFill>
                  <a:srgbClr val="4070A0"/>
                </a:solidFill>
                <a:latin typeface="Courier"/>
                <a:ea typeface="Courier"/>
                <a:cs typeface="Courier"/>
                <a:sym typeface="Courier"/>
              </a:rPr>
              <a:t>"ði"</a:t>
            </a:r>
            <a:r>
              <a:rPr lang="en" sz="5500">
                <a:latin typeface="Courier"/>
                <a:ea typeface="Courier"/>
                <a:cs typeface="Courier"/>
                <a:sym typeface="Courier"/>
              </a:rPr>
              <a:t>), </a:t>
            </a:r>
            <a:r>
              <a:rPr lang="en" sz="5500">
                <a:solidFill>
                  <a:srgbClr val="4070A0"/>
                </a:solidFill>
                <a:latin typeface="Courier"/>
                <a:ea typeface="Courier"/>
                <a:cs typeface="Courier"/>
                <a:sym typeface="Courier"/>
              </a:rPr>
              <a:t>"stuʊdənt"</a:t>
            </a:r>
            <a:r>
              <a:rPr lang="en" sz="5500">
                <a:latin typeface="Courier"/>
                <a:ea typeface="Courier"/>
                <a:cs typeface="Courier"/>
                <a:sym typeface="Courier"/>
              </a:rPr>
              <a:t>, </a:t>
            </a:r>
            <a:r>
              <a:rPr lang="en" sz="5500">
                <a:solidFill>
                  <a:srgbClr val="06287E"/>
                </a:solidFill>
                <a:latin typeface="Courier"/>
                <a:ea typeface="Courier"/>
                <a:cs typeface="Courier"/>
                <a:sym typeface="Courier"/>
              </a:rPr>
              <a:t>c</a:t>
            </a:r>
            <a:r>
              <a:rPr lang="en" sz="5500">
                <a:latin typeface="Courier"/>
                <a:ea typeface="Courier"/>
                <a:cs typeface="Courier"/>
                <a:sym typeface="Courier"/>
              </a:rPr>
              <a:t>(</a:t>
            </a:r>
            <a:r>
              <a:rPr lang="en" sz="5500">
                <a:solidFill>
                  <a:srgbClr val="4070A0"/>
                </a:solidFill>
                <a:latin typeface="Courier"/>
                <a:ea typeface="Courier"/>
                <a:cs typeface="Courier"/>
                <a:sym typeface="Courier"/>
              </a:rPr>
              <a:t>"s"</a:t>
            </a:r>
            <a:r>
              <a:rPr lang="en" sz="5500">
                <a:latin typeface="Courier"/>
                <a:ea typeface="Courier"/>
                <a:cs typeface="Courier"/>
                <a:sym typeface="Courier"/>
              </a:rPr>
              <a:t>, </a:t>
            </a:r>
            <a:r>
              <a:rPr lang="en" sz="5500">
                <a:solidFill>
                  <a:srgbClr val="4070A0"/>
                </a:solidFill>
                <a:latin typeface="Courier"/>
                <a:ea typeface="Courier"/>
                <a:cs typeface="Courier"/>
                <a:sym typeface="Courier"/>
              </a:rPr>
              <a:t>"z"</a:t>
            </a:r>
            <a:r>
              <a:rPr lang="en" sz="5500">
                <a:latin typeface="Courier"/>
                <a:ea typeface="Courier"/>
                <a:cs typeface="Courier"/>
                <a:sym typeface="Courier"/>
              </a:rPr>
              <a:t>, </a:t>
            </a:r>
            <a:r>
              <a:rPr lang="en" sz="5500">
                <a:solidFill>
                  <a:srgbClr val="4070A0"/>
                </a:solidFill>
                <a:latin typeface="Courier"/>
                <a:ea typeface="Courier"/>
                <a:cs typeface="Courier"/>
                <a:sym typeface="Courier"/>
              </a:rPr>
              <a:t>"əz"</a:t>
            </a:r>
            <a:r>
              <a:rPr lang="en" sz="5500">
                <a:latin typeface="Courier"/>
                <a:ea typeface="Courier"/>
                <a:cs typeface="Courier"/>
                <a:sym typeface="Courier"/>
              </a:rPr>
              <a:t>) , </a:t>
            </a:r>
            <a:r>
              <a:rPr lang="en" sz="5500">
                <a:solidFill>
                  <a:srgbClr val="06287E"/>
                </a:solidFill>
                <a:latin typeface="Courier"/>
                <a:ea typeface="Courier"/>
                <a:cs typeface="Courier"/>
                <a:sym typeface="Courier"/>
              </a:rPr>
              <a:t>c</a:t>
            </a:r>
            <a:r>
              <a:rPr lang="en" sz="5500">
                <a:latin typeface="Courier"/>
                <a:ea typeface="Courier"/>
                <a:cs typeface="Courier"/>
                <a:sym typeface="Courier"/>
              </a:rPr>
              <a:t>(</a:t>
            </a:r>
            <a:r>
              <a:rPr lang="en" sz="5500">
                <a:solidFill>
                  <a:srgbClr val="4070A0"/>
                </a:solidFill>
                <a:latin typeface="Courier"/>
                <a:ea typeface="Courier"/>
                <a:cs typeface="Courier"/>
                <a:sym typeface="Courier"/>
              </a:rPr>
              <a:t>"lijv"</a:t>
            </a:r>
            <a:r>
              <a:rPr lang="en" sz="5500">
                <a:latin typeface="Courier"/>
                <a:ea typeface="Courier"/>
                <a:cs typeface="Courier"/>
                <a:sym typeface="Courier"/>
              </a:rPr>
              <a:t>, </a:t>
            </a:r>
            <a:r>
              <a:rPr lang="en" sz="5500">
                <a:solidFill>
                  <a:srgbClr val="4070A0"/>
                </a:solidFill>
                <a:latin typeface="Courier"/>
                <a:ea typeface="Courier"/>
                <a:cs typeface="Courier"/>
                <a:sym typeface="Courier"/>
              </a:rPr>
              <a:t>"lɛft"</a:t>
            </a:r>
            <a:r>
              <a:rPr lang="en" sz="5500">
                <a:latin typeface="Courier"/>
                <a:ea typeface="Courier"/>
                <a:cs typeface="Courier"/>
                <a:sym typeface="Courier"/>
              </a:rPr>
              <a:t>))</a:t>
            </a:r>
            <a:r>
              <a:rPr lang="en" sz="5500">
                <a:solidFill>
                  <a:schemeClr val="dk1"/>
                </a:solidFill>
                <a:latin typeface="Calibri"/>
                <a:ea typeface="Calibri"/>
                <a:cs typeface="Calibri"/>
                <a:sym typeface="Calibri"/>
              </a:rPr>
              <a:t/>
            </a:r>
            <a:br>
              <a:rPr lang="en" sz="5500">
                <a:solidFill>
                  <a:schemeClr val="dk1"/>
                </a:solidFill>
                <a:latin typeface="Calibri"/>
                <a:ea typeface="Calibri"/>
                <a:cs typeface="Calibri"/>
                <a:sym typeface="Calibri"/>
              </a:rPr>
            </a:br>
            <a:r>
              <a:rPr lang="en" sz="5500">
                <a:latin typeface="Courier"/>
                <a:ea typeface="Courier"/>
                <a:cs typeface="Courier"/>
                <a:sym typeface="Courier"/>
              </a:rPr>
              <a:t>allomorphs</a:t>
            </a:r>
            <a:endParaRPr sz="5500"/>
          </a:p>
          <a:p>
            <a:pPr marL="342900" lvl="0" indent="0" algn="l" rtl="0">
              <a:spcBef>
                <a:spcPts val="480"/>
              </a:spcBef>
              <a:spcAft>
                <a:spcPts val="1200"/>
              </a:spcAft>
              <a:buClr>
                <a:schemeClr val="dk1"/>
              </a:buClr>
              <a:buSzPct val="43636"/>
              <a:buNone/>
            </a:pPr>
            <a:r>
              <a:rPr lang="en" sz="5500">
                <a:latin typeface="Courier"/>
                <a:ea typeface="Courier"/>
                <a:cs typeface="Courier"/>
                <a:sym typeface="Courier"/>
              </a:rPr>
              <a:t>## [[1]]</a:t>
            </a:r>
            <a:br>
              <a:rPr lang="en" sz="5500">
                <a:latin typeface="Courier"/>
                <a:ea typeface="Courier"/>
                <a:cs typeface="Courier"/>
                <a:sym typeface="Courier"/>
              </a:rPr>
            </a:br>
            <a:r>
              <a:rPr lang="en" sz="5500">
                <a:latin typeface="Courier"/>
                <a:ea typeface="Courier"/>
                <a:cs typeface="Courier"/>
                <a:sym typeface="Courier"/>
              </a:rPr>
              <a:t>## [1] "ðə" "ði"</a:t>
            </a:r>
            <a:br>
              <a:rPr lang="en" sz="5500">
                <a:latin typeface="Courier"/>
                <a:ea typeface="Courier"/>
                <a:cs typeface="Courier"/>
                <a:sym typeface="Courier"/>
              </a:rPr>
            </a:br>
            <a:r>
              <a:rPr lang="en" sz="5500">
                <a:latin typeface="Courier"/>
                <a:ea typeface="Courier"/>
                <a:cs typeface="Courier"/>
                <a:sym typeface="Courier"/>
              </a:rPr>
              <a:t>## </a:t>
            </a:r>
            <a:br>
              <a:rPr lang="en" sz="5500">
                <a:latin typeface="Courier"/>
                <a:ea typeface="Courier"/>
                <a:cs typeface="Courier"/>
                <a:sym typeface="Courier"/>
              </a:rPr>
            </a:br>
            <a:r>
              <a:rPr lang="en" sz="5500">
                <a:latin typeface="Courier"/>
                <a:ea typeface="Courier"/>
                <a:cs typeface="Courier"/>
                <a:sym typeface="Courier"/>
              </a:rPr>
              <a:t>## [[2]]</a:t>
            </a:r>
            <a:br>
              <a:rPr lang="en" sz="5500">
                <a:latin typeface="Courier"/>
                <a:ea typeface="Courier"/>
                <a:cs typeface="Courier"/>
                <a:sym typeface="Courier"/>
              </a:rPr>
            </a:br>
            <a:r>
              <a:rPr lang="en" sz="5500">
                <a:latin typeface="Courier"/>
                <a:ea typeface="Courier"/>
                <a:cs typeface="Courier"/>
                <a:sym typeface="Courier"/>
              </a:rPr>
              <a:t>## [1] "klæs"</a:t>
            </a:r>
            <a:br>
              <a:rPr lang="en" sz="5500">
                <a:latin typeface="Courier"/>
                <a:ea typeface="Courier"/>
                <a:cs typeface="Courier"/>
                <a:sym typeface="Courier"/>
              </a:rPr>
            </a:br>
            <a:r>
              <a:rPr lang="en" sz="5500">
                <a:latin typeface="Courier"/>
                <a:ea typeface="Courier"/>
                <a:cs typeface="Courier"/>
                <a:sym typeface="Courier"/>
              </a:rPr>
              <a:t>## </a:t>
            </a:r>
            <a:br>
              <a:rPr lang="en" sz="5500">
                <a:latin typeface="Courier"/>
                <a:ea typeface="Courier"/>
                <a:cs typeface="Courier"/>
                <a:sym typeface="Courier"/>
              </a:rPr>
            </a:br>
            <a:r>
              <a:rPr lang="en" sz="5500">
                <a:latin typeface="Courier"/>
                <a:ea typeface="Courier"/>
                <a:cs typeface="Courier"/>
                <a:sym typeface="Courier"/>
              </a:rPr>
              <a:t>## [[3]]</a:t>
            </a:r>
            <a:br>
              <a:rPr lang="en" sz="5500">
                <a:latin typeface="Courier"/>
                <a:ea typeface="Courier"/>
                <a:cs typeface="Courier"/>
                <a:sym typeface="Courier"/>
              </a:rPr>
            </a:br>
            <a:r>
              <a:rPr lang="en" sz="5500">
                <a:latin typeface="Courier"/>
                <a:ea typeface="Courier"/>
                <a:cs typeface="Courier"/>
                <a:sym typeface="Courier"/>
              </a:rPr>
              <a:t>## [1] "wɪl, l"</a:t>
            </a:r>
            <a:br>
              <a:rPr lang="en" sz="5500">
                <a:latin typeface="Courier"/>
                <a:ea typeface="Courier"/>
                <a:cs typeface="Courier"/>
                <a:sym typeface="Courier"/>
              </a:rPr>
            </a:br>
            <a:r>
              <a:rPr lang="en" sz="5500">
                <a:latin typeface="Courier"/>
                <a:ea typeface="Courier"/>
                <a:cs typeface="Courier"/>
                <a:sym typeface="Courier"/>
              </a:rPr>
              <a:t>## </a:t>
            </a:r>
            <a:br>
              <a:rPr lang="en" sz="5500">
                <a:latin typeface="Courier"/>
                <a:ea typeface="Courier"/>
                <a:cs typeface="Courier"/>
                <a:sym typeface="Courier"/>
              </a:rPr>
            </a:br>
            <a:r>
              <a:rPr lang="en" sz="5500">
                <a:latin typeface="Courier"/>
                <a:ea typeface="Courier"/>
                <a:cs typeface="Courier"/>
                <a:sym typeface="Courier"/>
              </a:rPr>
              <a:t>## [[4]]</a:t>
            </a:r>
            <a:br>
              <a:rPr lang="en" sz="5500">
                <a:latin typeface="Courier"/>
                <a:ea typeface="Courier"/>
                <a:cs typeface="Courier"/>
                <a:sym typeface="Courier"/>
              </a:rPr>
            </a:br>
            <a:r>
              <a:rPr lang="en" sz="5500">
                <a:latin typeface="Courier"/>
                <a:ea typeface="Courier"/>
                <a:cs typeface="Courier"/>
                <a:sym typeface="Courier"/>
              </a:rPr>
              <a:t>## [1] "kəntɪnjuʊ"</a:t>
            </a:r>
            <a:br>
              <a:rPr lang="en" sz="5500">
                <a:latin typeface="Courier"/>
                <a:ea typeface="Courier"/>
                <a:cs typeface="Courier"/>
                <a:sym typeface="Courier"/>
              </a:rPr>
            </a:br>
            <a:r>
              <a:rPr lang="en" sz="5500">
                <a:latin typeface="Courier"/>
                <a:ea typeface="Courier"/>
                <a:cs typeface="Courier"/>
                <a:sym typeface="Courier"/>
              </a:rPr>
              <a:t>## </a:t>
            </a:r>
            <a:br>
              <a:rPr lang="en" sz="5500">
                <a:latin typeface="Courier"/>
                <a:ea typeface="Courier"/>
                <a:cs typeface="Courier"/>
                <a:sym typeface="Courier"/>
              </a:rPr>
            </a:br>
            <a:r>
              <a:rPr lang="en" sz="5500">
                <a:latin typeface="Courier"/>
                <a:ea typeface="Courier"/>
                <a:cs typeface="Courier"/>
                <a:sym typeface="Courier"/>
              </a:rPr>
              <a:t>## [[5]]</a:t>
            </a:r>
            <a:br>
              <a:rPr lang="en" sz="5500">
                <a:latin typeface="Courier"/>
                <a:ea typeface="Courier"/>
                <a:cs typeface="Courier"/>
                <a:sym typeface="Courier"/>
              </a:rPr>
            </a:br>
            <a:r>
              <a:rPr lang="en" sz="5500">
                <a:latin typeface="Courier"/>
                <a:ea typeface="Courier"/>
                <a:cs typeface="Courier"/>
                <a:sym typeface="Courier"/>
              </a:rPr>
              <a:t>## [1] "ʌntɪl"</a:t>
            </a:r>
            <a:br>
              <a:rPr lang="en" sz="5500">
                <a:latin typeface="Courier"/>
                <a:ea typeface="Courier"/>
                <a:cs typeface="Courier"/>
                <a:sym typeface="Courier"/>
              </a:rPr>
            </a:br>
            <a:r>
              <a:rPr lang="en" sz="5500">
                <a:latin typeface="Courier"/>
                <a:ea typeface="Courier"/>
                <a:cs typeface="Courier"/>
                <a:sym typeface="Courier"/>
              </a:rPr>
              <a:t>## </a:t>
            </a:r>
            <a:br>
              <a:rPr lang="en" sz="5500">
                <a:latin typeface="Courier"/>
                <a:ea typeface="Courier"/>
                <a:cs typeface="Courier"/>
                <a:sym typeface="Courier"/>
              </a:rPr>
            </a:br>
            <a:r>
              <a:rPr lang="en" sz="5500">
                <a:latin typeface="Courier"/>
                <a:ea typeface="Courier"/>
                <a:cs typeface="Courier"/>
                <a:sym typeface="Courier"/>
              </a:rPr>
              <a:t>## [[6]]</a:t>
            </a:r>
            <a:br>
              <a:rPr lang="en" sz="5500">
                <a:latin typeface="Courier"/>
                <a:ea typeface="Courier"/>
                <a:cs typeface="Courier"/>
                <a:sym typeface="Courier"/>
              </a:rPr>
            </a:br>
            <a:r>
              <a:rPr lang="en" sz="5500">
                <a:latin typeface="Courier"/>
                <a:ea typeface="Courier"/>
                <a:cs typeface="Courier"/>
                <a:sym typeface="Courier"/>
              </a:rPr>
              <a:t>## [1] "ðə" "ði"</a:t>
            </a:r>
            <a:br>
              <a:rPr lang="en" sz="5500">
                <a:latin typeface="Courier"/>
                <a:ea typeface="Courier"/>
                <a:cs typeface="Courier"/>
                <a:sym typeface="Courier"/>
              </a:rPr>
            </a:br>
            <a:r>
              <a:rPr lang="en" sz="5500">
                <a:latin typeface="Courier"/>
                <a:ea typeface="Courier"/>
                <a:cs typeface="Courier"/>
                <a:sym typeface="Courier"/>
              </a:rPr>
              <a:t>## </a:t>
            </a:r>
            <a:br>
              <a:rPr lang="en" sz="5500">
                <a:latin typeface="Courier"/>
                <a:ea typeface="Courier"/>
                <a:cs typeface="Courier"/>
                <a:sym typeface="Courier"/>
              </a:rPr>
            </a:br>
            <a:r>
              <a:rPr lang="en" sz="5500">
                <a:latin typeface="Courier"/>
                <a:ea typeface="Courier"/>
                <a:cs typeface="Courier"/>
                <a:sym typeface="Courier"/>
              </a:rPr>
              <a:t>## [[7]]</a:t>
            </a:r>
            <a:br>
              <a:rPr lang="en" sz="5500">
                <a:latin typeface="Courier"/>
                <a:ea typeface="Courier"/>
                <a:cs typeface="Courier"/>
                <a:sym typeface="Courier"/>
              </a:rPr>
            </a:br>
            <a:r>
              <a:rPr lang="en" sz="5500">
                <a:latin typeface="Courier"/>
                <a:ea typeface="Courier"/>
                <a:cs typeface="Courier"/>
                <a:sym typeface="Courier"/>
              </a:rPr>
              <a:t>## [1] "stuʊdənt"</a:t>
            </a:r>
            <a:br>
              <a:rPr lang="en" sz="5500">
                <a:latin typeface="Courier"/>
                <a:ea typeface="Courier"/>
                <a:cs typeface="Courier"/>
                <a:sym typeface="Courier"/>
              </a:rPr>
            </a:br>
            <a:r>
              <a:rPr lang="en" sz="5500">
                <a:latin typeface="Courier"/>
                <a:ea typeface="Courier"/>
                <a:cs typeface="Courier"/>
                <a:sym typeface="Courier"/>
              </a:rPr>
              <a:t>## </a:t>
            </a:r>
            <a:br>
              <a:rPr lang="en" sz="5500">
                <a:latin typeface="Courier"/>
                <a:ea typeface="Courier"/>
                <a:cs typeface="Courier"/>
                <a:sym typeface="Courier"/>
              </a:rPr>
            </a:br>
            <a:r>
              <a:rPr lang="en" sz="5500">
                <a:latin typeface="Courier"/>
                <a:ea typeface="Courier"/>
                <a:cs typeface="Courier"/>
                <a:sym typeface="Courier"/>
              </a:rPr>
              <a:t>## [[8]]</a:t>
            </a:r>
            <a:br>
              <a:rPr lang="en" sz="5500">
                <a:latin typeface="Courier"/>
                <a:ea typeface="Courier"/>
                <a:cs typeface="Courier"/>
                <a:sym typeface="Courier"/>
              </a:rPr>
            </a:br>
            <a:r>
              <a:rPr lang="en" sz="5500">
                <a:latin typeface="Courier"/>
                <a:ea typeface="Courier"/>
                <a:cs typeface="Courier"/>
                <a:sym typeface="Courier"/>
              </a:rPr>
              <a:t>## [1] "s"  "z"  "əz"</a:t>
            </a:r>
            <a:br>
              <a:rPr lang="en" sz="5500">
                <a:latin typeface="Courier"/>
                <a:ea typeface="Courier"/>
                <a:cs typeface="Courier"/>
                <a:sym typeface="Courier"/>
              </a:rPr>
            </a:br>
            <a:r>
              <a:rPr lang="en" sz="5500">
                <a:latin typeface="Courier"/>
                <a:ea typeface="Courier"/>
                <a:cs typeface="Courier"/>
                <a:sym typeface="Courier"/>
              </a:rPr>
              <a:t>## </a:t>
            </a:r>
            <a:br>
              <a:rPr lang="en" sz="5500">
                <a:latin typeface="Courier"/>
                <a:ea typeface="Courier"/>
                <a:cs typeface="Courier"/>
                <a:sym typeface="Courier"/>
              </a:rPr>
            </a:br>
            <a:r>
              <a:rPr lang="en" sz="5500">
                <a:latin typeface="Courier"/>
                <a:ea typeface="Courier"/>
                <a:cs typeface="Courier"/>
                <a:sym typeface="Courier"/>
              </a:rPr>
              <a:t>## [[9]]</a:t>
            </a:r>
            <a:br>
              <a:rPr lang="en" sz="5500">
                <a:latin typeface="Courier"/>
                <a:ea typeface="Courier"/>
                <a:cs typeface="Courier"/>
                <a:sym typeface="Courier"/>
              </a:rPr>
            </a:br>
            <a:r>
              <a:rPr lang="en" sz="5500">
                <a:latin typeface="Courier"/>
                <a:ea typeface="Courier"/>
                <a:cs typeface="Courier"/>
                <a:sym typeface="Courier"/>
              </a:rPr>
              <a:t>## [1] "lijv" "lɛft"</a:t>
            </a:r>
            <a:endParaRPr sz="5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Dataframes</a:t>
            </a:r>
            <a:endParaRPr/>
          </a:p>
        </p:txBody>
      </p:sp>
      <p:sp>
        <p:nvSpPr>
          <p:cNvPr id="188" name="Google Shape;188;p33"/>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Dataframes are two dimensional versions of lists</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A dataframe is R’s version of a spreadsheet.</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Dataframes can be lists of vectorsː</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sentence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data.frame</a:t>
            </a:r>
            <a:r>
              <a:rPr lang="en">
                <a:latin typeface="Courier"/>
                <a:ea typeface="Courier"/>
                <a:cs typeface="Courier"/>
                <a:sym typeface="Courier"/>
              </a:rPr>
              <a:t>(morphemes, pos, lexical, duration.milliseconds)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Schedule overview</a:t>
            </a:r>
            <a:endParaRPr/>
          </a:p>
        </p:txBody>
      </p:sp>
      <p:sp>
        <p:nvSpPr>
          <p:cNvPr id="80" name="Google Shape;80;p16"/>
          <p:cNvSpPr txBox="1">
            <a:spLocks noGrp="1"/>
          </p:cNvSpPr>
          <p:nvPr>
            <p:ph type="body" idx="1"/>
          </p:nvPr>
        </p:nvSpPr>
        <p:spPr>
          <a:xfrm>
            <a:off x="311700" y="1152475"/>
            <a:ext cx="8520600" cy="36276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1600"/>
              <a:t>ADDENDUM: Please install SplitsTree4 for the practice session: </a:t>
            </a:r>
            <a:endParaRPr sz="1600"/>
          </a:p>
          <a:p>
            <a:pPr marL="0" lvl="0" indent="0" algn="l" rtl="0">
              <a:spcBef>
                <a:spcPts val="1200"/>
              </a:spcBef>
              <a:spcAft>
                <a:spcPts val="1200"/>
              </a:spcAft>
              <a:buNone/>
            </a:pPr>
            <a:r>
              <a:rPr lang="en" sz="1600" u="sng">
                <a:solidFill>
                  <a:schemeClr val="hlink"/>
                </a:solidFill>
                <a:hlinkClick r:id="rId3"/>
              </a:rPr>
              <a:t>https://software-ab.cs.uni-tuebingen.de/download/splitstree4/welcome.html</a:t>
            </a:r>
            <a:r>
              <a:rPr lang="en" sz="1600"/>
              <a:t> </a:t>
            </a:r>
            <a:endParaRPr sz="1600"/>
          </a:p>
        </p:txBody>
      </p:sp>
      <p:graphicFrame>
        <p:nvGraphicFramePr>
          <p:cNvPr id="81" name="Google Shape;81;p16"/>
          <p:cNvGraphicFramePr/>
          <p:nvPr/>
        </p:nvGraphicFramePr>
        <p:xfrm>
          <a:off x="768900" y="1100525"/>
          <a:ext cx="7239000" cy="2941200"/>
        </p:xfrm>
        <a:graphic>
          <a:graphicData uri="http://schemas.openxmlformats.org/drawingml/2006/table">
            <a:tbl>
              <a:tblPr>
                <a:noFill/>
                <a:tableStyleId>{5907553A-81E8-4671-9AA9-77D5F4D33528}</a:tableStyleId>
              </a:tblPr>
              <a:tblGrid>
                <a:gridCol w="1180300">
                  <a:extLst>
                    <a:ext uri="{9D8B030D-6E8A-4147-A177-3AD203B41FA5}">
                      <a16:colId xmlns:a16="http://schemas.microsoft.com/office/drawing/2014/main" val="20000"/>
                    </a:ext>
                  </a:extLst>
                </a:gridCol>
                <a:gridCol w="4878400">
                  <a:extLst>
                    <a:ext uri="{9D8B030D-6E8A-4147-A177-3AD203B41FA5}">
                      <a16:colId xmlns:a16="http://schemas.microsoft.com/office/drawing/2014/main" val="20001"/>
                    </a:ext>
                  </a:extLst>
                </a:gridCol>
                <a:gridCol w="11803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200" b="1"/>
                        <a:t>BLOCK</a:t>
                      </a:r>
                      <a:endParaRPr sz="1200" b="1"/>
                    </a:p>
                  </a:txBody>
                  <a:tcPr marL="91425" marR="91425" marT="91425" marB="91425"/>
                </a:tc>
                <a:tc>
                  <a:txBody>
                    <a:bodyPr/>
                    <a:lstStyle/>
                    <a:p>
                      <a:pPr marL="0" lvl="0" indent="0" algn="l" rtl="0">
                        <a:spcBef>
                          <a:spcPts val="0"/>
                        </a:spcBef>
                        <a:spcAft>
                          <a:spcPts val="0"/>
                        </a:spcAft>
                        <a:buNone/>
                      </a:pPr>
                      <a:r>
                        <a:rPr lang="en" sz="1200" b="1"/>
                        <a:t>CONTENT</a:t>
                      </a:r>
                      <a:endParaRPr sz="1200" b="1"/>
                    </a:p>
                  </a:txBody>
                  <a:tcPr marL="91425" marR="91425" marT="91425" marB="91425"/>
                </a:tc>
                <a:tc>
                  <a:txBody>
                    <a:bodyPr/>
                    <a:lstStyle/>
                    <a:p>
                      <a:pPr marL="0" lvl="0" indent="0" algn="l" rtl="0">
                        <a:spcBef>
                          <a:spcPts val="0"/>
                        </a:spcBef>
                        <a:spcAft>
                          <a:spcPts val="0"/>
                        </a:spcAft>
                        <a:buNone/>
                      </a:pPr>
                      <a:r>
                        <a:rPr lang="en" sz="1200" b="1"/>
                        <a:t>BY</a:t>
                      </a:r>
                      <a:endParaRPr sz="12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Morning I</a:t>
                      </a:r>
                      <a:endParaRPr sz="1200"/>
                    </a:p>
                  </a:txBody>
                  <a:tcPr marL="91425" marR="91425" marT="91425" marB="91425"/>
                </a:tc>
                <a:tc>
                  <a:txBody>
                    <a:bodyPr/>
                    <a:lstStyle/>
                    <a:p>
                      <a:pPr marL="457200" lvl="0" indent="-304800" algn="l" rtl="0">
                        <a:spcBef>
                          <a:spcPts val="0"/>
                        </a:spcBef>
                        <a:spcAft>
                          <a:spcPts val="0"/>
                        </a:spcAft>
                        <a:buSzPts val="1200"/>
                        <a:buChar char="●"/>
                      </a:pPr>
                      <a:r>
                        <a:rPr lang="en" sz="1200"/>
                        <a:t>conceptual background on statistics			</a:t>
                      </a:r>
                      <a:endParaRPr sz="1200"/>
                    </a:p>
                    <a:p>
                      <a:pPr marL="457200" lvl="0" indent="-304800" algn="l" rtl="0">
                        <a:spcBef>
                          <a:spcPts val="0"/>
                        </a:spcBef>
                        <a:spcAft>
                          <a:spcPts val="0"/>
                        </a:spcAft>
                        <a:buSzPts val="1200"/>
                        <a:buChar char="●"/>
                      </a:pPr>
                      <a:r>
                        <a:rPr lang="en" sz="1200"/>
                        <a:t>research questions/testable hypotheses		</a:t>
                      </a:r>
                      <a:endParaRPr sz="1200"/>
                    </a:p>
                    <a:p>
                      <a:pPr marL="457200" lvl="0" indent="-304800" algn="l" rtl="0">
                        <a:spcBef>
                          <a:spcPts val="0"/>
                        </a:spcBef>
                        <a:spcAft>
                          <a:spcPts val="0"/>
                        </a:spcAft>
                        <a:buSzPts val="1200"/>
                        <a:buChar char="●"/>
                      </a:pPr>
                      <a:r>
                        <a:rPr lang="en" sz="1200"/>
                        <a:t>intro to using base R, opening files</a:t>
                      </a:r>
                      <a:endParaRPr sz="1200"/>
                    </a:p>
                  </a:txBody>
                  <a:tcPr marL="91425" marR="91425" marT="91425" marB="91425"/>
                </a:tc>
                <a:tc>
                  <a:txBody>
                    <a:bodyPr/>
                    <a:lstStyle/>
                    <a:p>
                      <a:pPr marL="0" lvl="0" indent="0" algn="l" rtl="0">
                        <a:spcBef>
                          <a:spcPts val="0"/>
                        </a:spcBef>
                        <a:spcAft>
                          <a:spcPts val="0"/>
                        </a:spcAft>
                        <a:buNone/>
                      </a:pPr>
                      <a:r>
                        <a:rPr lang="en" sz="1200"/>
                        <a:t>Adam</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t>Morning II</a:t>
                      </a:r>
                      <a:endParaRPr sz="1200"/>
                    </a:p>
                  </a:txBody>
                  <a:tcPr marL="91425" marR="91425" marT="91425" marB="91425"/>
                </a:tc>
                <a:tc>
                  <a:txBody>
                    <a:bodyPr/>
                    <a:lstStyle/>
                    <a:p>
                      <a:pPr marL="457200" lvl="0" indent="-304800" algn="l" rtl="0">
                        <a:spcBef>
                          <a:spcPts val="0"/>
                        </a:spcBef>
                        <a:spcAft>
                          <a:spcPts val="0"/>
                        </a:spcAft>
                        <a:buSzPts val="1200"/>
                        <a:buChar char="●"/>
                      </a:pPr>
                      <a:r>
                        <a:rPr lang="en" sz="1200"/>
                        <a:t>intro to tidyverse, basic concepts </a:t>
                      </a:r>
                      <a:endParaRPr sz="1200"/>
                    </a:p>
                    <a:p>
                      <a:pPr marL="457200" lvl="0" indent="-304800" algn="l" rtl="0">
                        <a:spcBef>
                          <a:spcPts val="0"/>
                        </a:spcBef>
                        <a:spcAft>
                          <a:spcPts val="0"/>
                        </a:spcAft>
                        <a:buSzPts val="1200"/>
                        <a:buChar char="●"/>
                      </a:pPr>
                      <a:r>
                        <a:rPr lang="en" sz="1200"/>
                        <a:t>data wrangling (based on Glottolog and WALS)</a:t>
                      </a:r>
                      <a:endParaRPr sz="1200"/>
                    </a:p>
                  </a:txBody>
                  <a:tcPr marL="91425" marR="91425" marT="91425" marB="91425"/>
                </a:tc>
                <a:tc>
                  <a:txBody>
                    <a:bodyPr/>
                    <a:lstStyle/>
                    <a:p>
                      <a:pPr marL="0" lvl="0" indent="0" algn="l" rtl="0">
                        <a:spcBef>
                          <a:spcPts val="0"/>
                        </a:spcBef>
                        <a:spcAft>
                          <a:spcPts val="0"/>
                        </a:spcAft>
                        <a:buNone/>
                      </a:pPr>
                      <a:r>
                        <a:rPr lang="en" sz="1200"/>
                        <a:t>Olena</a:t>
                      </a: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t>Afternoon I</a:t>
                      </a:r>
                      <a:endParaRPr sz="1200"/>
                    </a:p>
                  </a:txBody>
                  <a:tcPr marL="91425" marR="91425" marT="91425" marB="91425"/>
                </a:tc>
                <a:tc>
                  <a:txBody>
                    <a:bodyPr/>
                    <a:lstStyle/>
                    <a:p>
                      <a:pPr marL="457200" lvl="0" indent="-304800" algn="l" rtl="0">
                        <a:spcBef>
                          <a:spcPts val="0"/>
                        </a:spcBef>
                        <a:spcAft>
                          <a:spcPts val="0"/>
                        </a:spcAft>
                        <a:buSzPts val="1200"/>
                        <a:buChar char="●"/>
                      </a:pPr>
                      <a:r>
                        <a:rPr lang="en" sz="1200"/>
                        <a:t>visualizing data with ggplot	2	</a:t>
                      </a:r>
                      <a:endParaRPr sz="1200"/>
                    </a:p>
                    <a:p>
                      <a:pPr marL="457200" lvl="0" indent="-304800" algn="l" rtl="0">
                        <a:spcBef>
                          <a:spcPts val="0"/>
                        </a:spcBef>
                        <a:spcAft>
                          <a:spcPts val="0"/>
                        </a:spcAft>
                        <a:buSzPts val="1200"/>
                        <a:buChar char="●"/>
                      </a:pPr>
                      <a:r>
                        <a:rPr lang="en" sz="1200"/>
                        <a:t>maps</a:t>
                      </a:r>
                      <a:endParaRPr sz="1200"/>
                    </a:p>
                  </a:txBody>
                  <a:tcPr marL="91425" marR="91425" marT="91425" marB="91425"/>
                </a:tc>
                <a:tc>
                  <a:txBody>
                    <a:bodyPr/>
                    <a:lstStyle/>
                    <a:p>
                      <a:pPr marL="0" lvl="0" indent="0" algn="l" rtl="0">
                        <a:spcBef>
                          <a:spcPts val="0"/>
                        </a:spcBef>
                        <a:spcAft>
                          <a:spcPts val="0"/>
                        </a:spcAft>
                        <a:buNone/>
                      </a:pPr>
                      <a:r>
                        <a:rPr lang="en" sz="1200"/>
                        <a:t>Sandra</a:t>
                      </a:r>
                      <a:endParaRPr sz="12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a:t>Afternoon II</a:t>
                      </a:r>
                      <a:endParaRPr sz="1200"/>
                    </a:p>
                  </a:txBody>
                  <a:tcPr marL="91425" marR="91425" marT="91425" marB="91425"/>
                </a:tc>
                <a:tc>
                  <a:txBody>
                    <a:bodyPr/>
                    <a:lstStyle/>
                    <a:p>
                      <a:pPr marL="457200" lvl="0" indent="-304800" algn="l" rtl="0">
                        <a:spcBef>
                          <a:spcPts val="0"/>
                        </a:spcBef>
                        <a:spcAft>
                          <a:spcPts val="0"/>
                        </a:spcAft>
                        <a:buSzPts val="1200"/>
                        <a:buChar char="●"/>
                      </a:pPr>
                      <a:r>
                        <a:rPr lang="en" sz="1200"/>
                        <a:t>practice session</a:t>
                      </a:r>
                      <a:endParaRPr sz="1200"/>
                    </a:p>
                  </a:txBody>
                  <a:tcPr marL="91425" marR="91425" marT="91425" marB="91425"/>
                </a:tc>
                <a:tc>
                  <a:txBody>
                    <a:bodyPr/>
                    <a:lstStyle/>
                    <a:p>
                      <a:pPr marL="0" lvl="0" indent="0" algn="l" rtl="0">
                        <a:spcBef>
                          <a:spcPts val="0"/>
                        </a:spcBef>
                        <a:spcAft>
                          <a:spcPts val="0"/>
                        </a:spcAft>
                        <a:buNone/>
                      </a:pPr>
                      <a:r>
                        <a:rPr lang="en" sz="1200"/>
                        <a:t>Sandra and Adam</a:t>
                      </a:r>
                      <a:endParaRPr sz="1200"/>
                    </a:p>
                  </a:txBody>
                  <a:tcPr marL="91425" marR="91425" marT="91425" marB="91425"/>
                </a:tc>
                <a:extLst>
                  <a:ext uri="{0D108BD9-81ED-4DB2-BD59-A6C34878D82A}">
                    <a16:rowId xmlns:a16="http://schemas.microsoft.com/office/drawing/2014/main" val="10004"/>
                  </a:ext>
                </a:extLst>
              </a:tr>
            </a:tbl>
          </a:graphicData>
        </a:graphic>
      </p:graphicFrame>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Dataframe</a:t>
            </a:r>
            <a:endParaRPr/>
          </a:p>
        </p:txBody>
      </p:sp>
      <p:sp>
        <p:nvSpPr>
          <p:cNvPr id="194" name="Google Shape;194;p34"/>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fontScale="92500" lnSpcReduction="10000"/>
          </a:bodyPr>
          <a:lstStyle/>
          <a:p>
            <a:pPr marL="342900" lvl="0" indent="0" algn="l" rtl="0">
              <a:spcBef>
                <a:spcPts val="0"/>
              </a:spcBef>
              <a:spcAft>
                <a:spcPts val="0"/>
              </a:spcAft>
              <a:buClr>
                <a:schemeClr val="dk1"/>
              </a:buClr>
              <a:buSzPts val="2400"/>
              <a:buNone/>
            </a:pPr>
            <a:r>
              <a:rPr lang="en">
                <a:latin typeface="Courier"/>
                <a:ea typeface="Courier"/>
                <a:cs typeface="Courier"/>
                <a:sym typeface="Courier"/>
              </a:rPr>
              <a:t>sentence</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morphemes  pos lexical duration.milliseconds</a:t>
            </a:r>
            <a:br>
              <a:rPr lang="en">
                <a:latin typeface="Courier"/>
                <a:ea typeface="Courier"/>
                <a:cs typeface="Courier"/>
                <a:sym typeface="Courier"/>
              </a:rPr>
            </a:br>
            <a:r>
              <a:rPr lang="en">
                <a:latin typeface="Courier"/>
                <a:ea typeface="Courier"/>
                <a:cs typeface="Courier"/>
                <a:sym typeface="Courier"/>
              </a:rPr>
              <a:t>## 1         The  Det   FALSE                75.380</a:t>
            </a:r>
            <a:br>
              <a:rPr lang="en">
                <a:latin typeface="Courier"/>
                <a:ea typeface="Courier"/>
                <a:cs typeface="Courier"/>
                <a:sym typeface="Courier"/>
              </a:rPr>
            </a:br>
            <a:r>
              <a:rPr lang="en">
                <a:latin typeface="Courier"/>
                <a:ea typeface="Courier"/>
                <a:cs typeface="Courier"/>
                <a:sym typeface="Courier"/>
              </a:rPr>
              <a:t>## 2       class Noun    TRUE               382.087</a:t>
            </a:r>
            <a:br>
              <a:rPr lang="en">
                <a:latin typeface="Courier"/>
                <a:ea typeface="Courier"/>
                <a:cs typeface="Courier"/>
                <a:sym typeface="Courier"/>
              </a:rPr>
            </a:br>
            <a:r>
              <a:rPr lang="en">
                <a:latin typeface="Courier"/>
                <a:ea typeface="Courier"/>
                <a:cs typeface="Courier"/>
                <a:sym typeface="Courier"/>
              </a:rPr>
              <a:t>## 3        will  Aux   FALSE               130.065</a:t>
            </a:r>
            <a:br>
              <a:rPr lang="en">
                <a:latin typeface="Courier"/>
                <a:ea typeface="Courier"/>
                <a:cs typeface="Courier"/>
                <a:sym typeface="Courier"/>
              </a:rPr>
            </a:br>
            <a:r>
              <a:rPr lang="en">
                <a:latin typeface="Courier"/>
                <a:ea typeface="Courier"/>
                <a:cs typeface="Courier"/>
                <a:sym typeface="Courier"/>
              </a:rPr>
              <a:t>## 4    continue Verb    TRUE               605.475</a:t>
            </a:r>
            <a:br>
              <a:rPr lang="en">
                <a:latin typeface="Courier"/>
                <a:ea typeface="Courier"/>
                <a:cs typeface="Courier"/>
                <a:sym typeface="Courier"/>
              </a:rPr>
            </a:br>
            <a:r>
              <a:rPr lang="en">
                <a:latin typeface="Courier"/>
                <a:ea typeface="Courier"/>
                <a:cs typeface="Courier"/>
                <a:sym typeface="Courier"/>
              </a:rPr>
              <a:t>## 5       until Prep   FALSE               399.165</a:t>
            </a:r>
            <a:br>
              <a:rPr lang="en">
                <a:latin typeface="Courier"/>
                <a:ea typeface="Courier"/>
                <a:cs typeface="Courier"/>
                <a:sym typeface="Courier"/>
              </a:rPr>
            </a:br>
            <a:r>
              <a:rPr lang="en">
                <a:latin typeface="Courier"/>
                <a:ea typeface="Courier"/>
                <a:cs typeface="Courier"/>
                <a:sym typeface="Courier"/>
              </a:rPr>
              <a:t>## 6         the  Det   FALSE               107.640</a:t>
            </a:r>
            <a:br>
              <a:rPr lang="en">
                <a:latin typeface="Courier"/>
                <a:ea typeface="Courier"/>
                <a:cs typeface="Courier"/>
                <a:sym typeface="Courier"/>
              </a:rPr>
            </a:br>
            <a:r>
              <a:rPr lang="en">
                <a:latin typeface="Courier"/>
                <a:ea typeface="Courier"/>
                <a:cs typeface="Courier"/>
                <a:sym typeface="Courier"/>
              </a:rPr>
              <a:t>## 7 participant Noun    TRUE               556.140</a:t>
            </a:r>
            <a:br>
              <a:rPr lang="en">
                <a:latin typeface="Courier"/>
                <a:ea typeface="Courier"/>
                <a:cs typeface="Courier"/>
                <a:sym typeface="Courier"/>
              </a:rPr>
            </a:br>
            <a:r>
              <a:rPr lang="en">
                <a:latin typeface="Courier"/>
                <a:ea typeface="Courier"/>
                <a:cs typeface="Courier"/>
                <a:sym typeface="Courier"/>
              </a:rPr>
              <a:t>## 8          -s   PL   FALSE               121.781</a:t>
            </a:r>
            <a:br>
              <a:rPr lang="en">
                <a:latin typeface="Courier"/>
                <a:ea typeface="Courier"/>
                <a:cs typeface="Courier"/>
                <a:sym typeface="Courier"/>
              </a:rPr>
            </a:br>
            <a:r>
              <a:rPr lang="en">
                <a:latin typeface="Courier"/>
                <a:ea typeface="Courier"/>
                <a:cs typeface="Courier"/>
                <a:sym typeface="Courier"/>
              </a:rPr>
              <a:t>## 9       leave Verb    TRUE               322.920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Dataframes and their vectors</a:t>
            </a:r>
            <a:endParaRPr/>
          </a:p>
        </p:txBody>
      </p:sp>
      <p:sp>
        <p:nvSpPr>
          <p:cNvPr id="200" name="Google Shape;200;p35"/>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17500" algn="l" rtl="0">
              <a:spcBef>
                <a:spcPts val="0"/>
              </a:spcBef>
              <a:spcAft>
                <a:spcPts val="0"/>
              </a:spcAft>
              <a:buClr>
                <a:schemeClr val="dk1"/>
              </a:buClr>
              <a:buSzPts val="2000"/>
              <a:buChar char="●"/>
            </a:pPr>
            <a:r>
              <a:rPr lang="en" sz="2000">
                <a:solidFill>
                  <a:schemeClr val="dk1"/>
                </a:solidFill>
                <a:latin typeface="Calibri"/>
                <a:ea typeface="Calibri"/>
                <a:cs typeface="Calibri"/>
                <a:sym typeface="Calibri"/>
              </a:rPr>
              <a:t>You can refer to a variable of a dataframe with ’$' - think of it like the genitive 's in English - so ``sentence$morphemes” lists the dataframe (sentence)’s vector (morpheme).</a:t>
            </a:r>
            <a:endParaRPr sz="2000"/>
          </a:p>
          <a:p>
            <a:pPr marL="342900" lvl="0" indent="0" algn="l" rtl="0">
              <a:spcBef>
                <a:spcPts val="480"/>
              </a:spcBef>
              <a:spcAft>
                <a:spcPts val="0"/>
              </a:spcAft>
              <a:buClr>
                <a:schemeClr val="dk1"/>
              </a:buClr>
              <a:buSzPts val="2400"/>
              <a:buNone/>
            </a:pPr>
            <a:r>
              <a:rPr lang="en">
                <a:latin typeface="Courier"/>
                <a:ea typeface="Courier"/>
                <a:cs typeface="Courier"/>
                <a:sym typeface="Courier"/>
              </a:rPr>
              <a:t>sentence</a:t>
            </a:r>
            <a:r>
              <a:rPr lang="en">
                <a:solidFill>
                  <a:srgbClr val="4070A0"/>
                </a:solidFill>
                <a:latin typeface="Courier"/>
                <a:ea typeface="Courier"/>
                <a:cs typeface="Courier"/>
                <a:sym typeface="Courier"/>
              </a:rPr>
              <a:t>$</a:t>
            </a:r>
            <a:r>
              <a:rPr lang="en">
                <a:latin typeface="Courier"/>
                <a:ea typeface="Courier"/>
                <a:cs typeface="Courier"/>
                <a:sym typeface="Courier"/>
              </a:rPr>
              <a:t>morphemes</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[1] "The"         "class"       "will"        "continue"    "until"      </a:t>
            </a:r>
            <a:br>
              <a:rPr lang="en">
                <a:latin typeface="Courier"/>
                <a:ea typeface="Courier"/>
                <a:cs typeface="Courier"/>
                <a:sym typeface="Courier"/>
              </a:rPr>
            </a:br>
            <a:r>
              <a:rPr lang="en">
                <a:latin typeface="Courier"/>
                <a:ea typeface="Courier"/>
                <a:cs typeface="Courier"/>
                <a:sym typeface="Courier"/>
              </a:rPr>
              <a:t>## [6] "the"         "participant" "-s"          "leave"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Column binding and row binding</a:t>
            </a:r>
            <a:endParaRPr/>
          </a:p>
        </p:txBody>
      </p:sp>
      <p:sp>
        <p:nvSpPr>
          <p:cNvPr id="206" name="Google Shape;206;p36"/>
          <p:cNvSpPr txBox="1"/>
          <p:nvPr/>
        </p:nvSpPr>
        <p:spPr>
          <a:xfrm>
            <a:off x="907675" y="1164850"/>
            <a:ext cx="7779000" cy="2262600"/>
          </a:xfrm>
          <a:prstGeom prst="rect">
            <a:avLst/>
          </a:prstGeom>
          <a:noFill/>
          <a:ln>
            <a:noFill/>
          </a:ln>
        </p:spPr>
        <p:txBody>
          <a:bodyPr spcFirstLastPara="1" wrap="square" lIns="91425" tIns="91425" rIns="91425" bIns="91425" anchor="t" anchorCtr="0">
            <a:spAutoFit/>
          </a:bodyPr>
          <a:lstStyle/>
          <a:p>
            <a:pPr marL="342900" lvl="0" indent="-317500" algn="l" rtl="0">
              <a:lnSpc>
                <a:spcPct val="115000"/>
              </a:lnSpc>
              <a:spcBef>
                <a:spcPts val="0"/>
              </a:spcBef>
              <a:spcAft>
                <a:spcPts val="0"/>
              </a:spcAft>
              <a:buClr>
                <a:schemeClr val="dk1"/>
              </a:buClr>
              <a:buSzPts val="2000"/>
              <a:buFont typeface="Proxima Nova"/>
              <a:buChar char="●"/>
            </a:pPr>
            <a:r>
              <a:rPr lang="en" sz="2000">
                <a:solidFill>
                  <a:schemeClr val="dk1"/>
                </a:solidFill>
                <a:latin typeface="Calibri"/>
                <a:ea typeface="Calibri"/>
                <a:cs typeface="Calibri"/>
                <a:sym typeface="Calibri"/>
              </a:rPr>
              <a:t>Two important ways of combining vectors is with cbind() and with rbind()</a:t>
            </a:r>
            <a:endParaRPr sz="2000">
              <a:solidFill>
                <a:schemeClr val="dk1"/>
              </a:solidFill>
              <a:latin typeface="Calibri"/>
              <a:ea typeface="Calibri"/>
              <a:cs typeface="Calibri"/>
              <a:sym typeface="Calibri"/>
            </a:endParaRPr>
          </a:p>
          <a:p>
            <a:pPr marL="342900" lvl="0" indent="-317500" algn="l" rtl="0">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Use cbind() when you want to add a column or stick vectors together by their columns</a:t>
            </a:r>
            <a:endParaRPr sz="2000">
              <a:solidFill>
                <a:schemeClr val="dk1"/>
              </a:solidFill>
              <a:latin typeface="Calibri"/>
              <a:ea typeface="Calibri"/>
              <a:cs typeface="Calibri"/>
              <a:sym typeface="Calibri"/>
            </a:endParaRPr>
          </a:p>
          <a:p>
            <a:pPr marL="342900" lvl="0" indent="-317500" algn="l" rtl="0">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Use rbind() when you want to add a row or stick vectors together by their rows.</a:t>
            </a:r>
            <a:endParaRPr sz="2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latin typeface="Calibri"/>
                <a:ea typeface="Calibri"/>
                <a:cs typeface="Calibri"/>
                <a:sym typeface="Calibri"/>
              </a:rPr>
              <a:t>Column binding and row binding</a:t>
            </a:r>
            <a:endParaRPr/>
          </a:p>
        </p:txBody>
      </p:sp>
      <p:sp>
        <p:nvSpPr>
          <p:cNvPr id="212" name="Google Shape;212;p37"/>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Installing and using packages</a:t>
            </a:r>
            <a:endParaRPr/>
          </a:p>
        </p:txBody>
      </p:sp>
      <p:sp>
        <p:nvSpPr>
          <p:cNvPr id="218" name="Google Shape;218;p38"/>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``Base R” is what you get in terms of functions and data sets without installing any packages.</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To install a package use the function install.packages(“package”)</a:t>
            </a:r>
            <a:endParaRPr/>
          </a:p>
          <a:p>
            <a:pPr marL="342900" lvl="0" indent="-342900" algn="l" rtl="0">
              <a:spcBef>
                <a:spcPts val="480"/>
              </a:spcBef>
              <a:spcAft>
                <a:spcPts val="1200"/>
              </a:spcAft>
              <a:buClr>
                <a:schemeClr val="dk1"/>
              </a:buClr>
              <a:buSzPts val="2400"/>
              <a:buChar char="●"/>
            </a:pPr>
            <a:r>
              <a:rPr lang="en" sz="2400">
                <a:solidFill>
                  <a:schemeClr val="dk1"/>
                </a:solidFill>
                <a:latin typeface="Calibri"/>
                <a:ea typeface="Calibri"/>
                <a:cs typeface="Calibri"/>
                <a:sym typeface="Calibri"/>
              </a:rPr>
              <a:t>After that load it with library(package) (no quotations this time)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Other packages</a:t>
            </a:r>
            <a:endParaRPr/>
          </a:p>
        </p:txBody>
      </p:sp>
      <p:sp>
        <p:nvSpPr>
          <p:cNvPr id="224" name="Google Shape;224;p39"/>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Clr>
                <a:srgbClr val="06287E"/>
              </a:buClr>
              <a:buSzPts val="2400"/>
              <a:buNone/>
            </a:pPr>
            <a:r>
              <a:rPr lang="en">
                <a:solidFill>
                  <a:srgbClr val="06287E"/>
                </a:solidFill>
                <a:latin typeface="Courier"/>
                <a:ea typeface="Courier"/>
                <a:cs typeface="Courier"/>
                <a:sym typeface="Courier"/>
              </a:rPr>
              <a:t>library</a:t>
            </a:r>
            <a:r>
              <a:rPr lang="en">
                <a:latin typeface="Courier"/>
                <a:ea typeface="Courier"/>
                <a:cs typeface="Courier"/>
                <a:sym typeface="Courier"/>
              </a:rPr>
              <a:t>(sm)</a:t>
            </a:r>
            <a:endParaRPr/>
          </a:p>
          <a:p>
            <a:pPr marL="342900" lvl="0" indent="0" algn="l" rtl="0">
              <a:spcBef>
                <a:spcPts val="480"/>
              </a:spcBef>
              <a:spcAft>
                <a:spcPts val="0"/>
              </a:spcAft>
              <a:buClr>
                <a:schemeClr val="dk1"/>
              </a:buClr>
              <a:buSzPts val="2400"/>
              <a:buNone/>
            </a:pPr>
            <a:r>
              <a:rPr lang="en">
                <a:latin typeface="Courier"/>
                <a:ea typeface="Courier"/>
                <a:cs typeface="Courier"/>
                <a:sym typeface="Courier"/>
              </a:rPr>
              <a:t>## Warning: package 'sm' was built under R version 4.2.2</a:t>
            </a:r>
            <a:endParaRPr/>
          </a:p>
          <a:p>
            <a:pPr marL="342900" lvl="0" indent="0" algn="l" rtl="0">
              <a:spcBef>
                <a:spcPts val="480"/>
              </a:spcBef>
              <a:spcAft>
                <a:spcPts val="0"/>
              </a:spcAft>
              <a:buClr>
                <a:schemeClr val="dk1"/>
              </a:buClr>
              <a:buSzPts val="2400"/>
              <a:buNone/>
            </a:pPr>
            <a:r>
              <a:rPr lang="en">
                <a:latin typeface="Courier"/>
                <a:ea typeface="Courier"/>
                <a:cs typeface="Courier"/>
                <a:sym typeface="Courier"/>
              </a:rPr>
              <a:t>## Package 'sm', version 2.2-5.7: type help(sm) for summary information</a:t>
            </a:r>
            <a:endParaRPr/>
          </a:p>
          <a:p>
            <a:pPr marL="342900" lvl="0" indent="0" algn="l" rtl="0">
              <a:spcBef>
                <a:spcPts val="480"/>
              </a:spcBef>
              <a:spcAft>
                <a:spcPts val="0"/>
              </a:spcAft>
              <a:buClr>
                <a:srgbClr val="06287E"/>
              </a:buClr>
              <a:buSzPts val="2400"/>
              <a:buNone/>
            </a:pPr>
            <a:r>
              <a:rPr lang="en">
                <a:solidFill>
                  <a:srgbClr val="06287E"/>
                </a:solidFill>
                <a:latin typeface="Courier"/>
                <a:ea typeface="Courier"/>
                <a:cs typeface="Courier"/>
                <a:sym typeface="Courier"/>
              </a:rPr>
              <a:t>library</a:t>
            </a:r>
            <a:r>
              <a:rPr lang="en">
                <a:latin typeface="Courier"/>
                <a:ea typeface="Courier"/>
                <a:cs typeface="Courier"/>
                <a:sym typeface="Courier"/>
              </a:rPr>
              <a:t>(nhstplot)</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Warning: package 'nhstplot' was built under R version 4.2.2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Descriptive statistics</a:t>
            </a:r>
            <a:endParaRPr/>
          </a:p>
        </p:txBody>
      </p:sp>
      <p:sp>
        <p:nvSpPr>
          <p:cNvPr id="230" name="Google Shape;230;p40"/>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fontScale="85000" lnSpcReduction="20000"/>
          </a:bodyPr>
          <a:lstStyle/>
          <a:p>
            <a:pPr marL="342900" lvl="0" indent="-320040" algn="l" rtl="0">
              <a:spcBef>
                <a:spcPts val="0"/>
              </a:spcBef>
              <a:spcAft>
                <a:spcPts val="0"/>
              </a:spcAft>
              <a:buClr>
                <a:schemeClr val="dk1"/>
              </a:buClr>
              <a:buSzPct val="100000"/>
              <a:buChar char="●"/>
            </a:pPr>
            <a:r>
              <a:rPr lang="en" sz="2400">
                <a:solidFill>
                  <a:schemeClr val="dk1"/>
                </a:solidFill>
                <a:latin typeface="Calibri"/>
                <a:ea typeface="Calibri"/>
                <a:cs typeface="Calibri"/>
                <a:sym typeface="Calibri"/>
              </a:rPr>
              <a:t>Descriptive statistics is about describing and comparing distributions (minimally)</a:t>
            </a:r>
            <a:endParaRPr/>
          </a:p>
          <a:p>
            <a:pPr marL="342900" lvl="0" indent="-32004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Some core concepts of descriptive statistics</a:t>
            </a:r>
            <a:endParaRPr/>
          </a:p>
          <a:p>
            <a:pPr marL="685800" lvl="1" indent="-322897" algn="l" rtl="0">
              <a:spcBef>
                <a:spcPts val="420"/>
              </a:spcBef>
              <a:spcAft>
                <a:spcPts val="0"/>
              </a:spcAft>
              <a:buClr>
                <a:schemeClr val="dk1"/>
              </a:buClr>
              <a:buSzPct val="100000"/>
              <a:buChar char="○"/>
            </a:pPr>
            <a:r>
              <a:rPr lang="en" sz="2100">
                <a:solidFill>
                  <a:schemeClr val="dk1"/>
                </a:solidFill>
                <a:latin typeface="Calibri"/>
                <a:ea typeface="Calibri"/>
                <a:cs typeface="Calibri"/>
                <a:sym typeface="Calibri"/>
              </a:rPr>
              <a:t>Sample</a:t>
            </a:r>
            <a:endParaRPr/>
          </a:p>
          <a:p>
            <a:pPr marL="685800" lvl="1" indent="-322897" algn="l" rtl="0">
              <a:spcBef>
                <a:spcPts val="420"/>
              </a:spcBef>
              <a:spcAft>
                <a:spcPts val="0"/>
              </a:spcAft>
              <a:buClr>
                <a:schemeClr val="dk1"/>
              </a:buClr>
              <a:buSzPct val="100000"/>
              <a:buChar char="○"/>
            </a:pPr>
            <a:r>
              <a:rPr lang="en" sz="2100">
                <a:solidFill>
                  <a:schemeClr val="dk1"/>
                </a:solidFill>
                <a:latin typeface="Calibri"/>
                <a:ea typeface="Calibri"/>
                <a:cs typeface="Calibri"/>
                <a:sym typeface="Calibri"/>
              </a:rPr>
              <a:t>Frequency</a:t>
            </a:r>
            <a:endParaRPr/>
          </a:p>
          <a:p>
            <a:pPr marL="685800" lvl="1" indent="-322897" algn="l" rtl="0">
              <a:spcBef>
                <a:spcPts val="420"/>
              </a:spcBef>
              <a:spcAft>
                <a:spcPts val="0"/>
              </a:spcAft>
              <a:buClr>
                <a:schemeClr val="dk1"/>
              </a:buClr>
              <a:buSzPct val="100000"/>
              <a:buChar char="○"/>
            </a:pPr>
            <a:r>
              <a:rPr lang="en" sz="2100">
                <a:solidFill>
                  <a:schemeClr val="dk1"/>
                </a:solidFill>
                <a:latin typeface="Calibri"/>
                <a:ea typeface="Calibri"/>
                <a:cs typeface="Calibri"/>
                <a:sym typeface="Calibri"/>
              </a:rPr>
              <a:t>Central tendency</a:t>
            </a:r>
            <a:endParaRPr/>
          </a:p>
          <a:p>
            <a:pPr marL="685800" lvl="1" indent="-322897" algn="l" rtl="0">
              <a:spcBef>
                <a:spcPts val="420"/>
              </a:spcBef>
              <a:spcAft>
                <a:spcPts val="0"/>
              </a:spcAft>
              <a:buClr>
                <a:schemeClr val="dk1"/>
              </a:buClr>
              <a:buSzPct val="100000"/>
              <a:buChar char="○"/>
            </a:pPr>
            <a:r>
              <a:rPr lang="en" sz="2100">
                <a:solidFill>
                  <a:schemeClr val="dk1"/>
                </a:solidFill>
                <a:latin typeface="Calibri"/>
                <a:ea typeface="Calibri"/>
                <a:cs typeface="Calibri"/>
                <a:sym typeface="Calibri"/>
              </a:rPr>
              <a:t>Dispersion</a:t>
            </a:r>
            <a:endParaRPr/>
          </a:p>
          <a:p>
            <a:pPr marL="685800" lvl="1" indent="-322897" algn="l" rtl="0">
              <a:spcBef>
                <a:spcPts val="420"/>
              </a:spcBef>
              <a:spcAft>
                <a:spcPts val="0"/>
              </a:spcAft>
              <a:buClr>
                <a:schemeClr val="dk1"/>
              </a:buClr>
              <a:buSzPct val="100000"/>
              <a:buChar char="○"/>
            </a:pPr>
            <a:r>
              <a:rPr lang="en" sz="2100">
                <a:solidFill>
                  <a:schemeClr val="dk1"/>
                </a:solidFill>
                <a:latin typeface="Calibri"/>
                <a:ea typeface="Calibri"/>
                <a:cs typeface="Calibri"/>
                <a:sym typeface="Calibri"/>
              </a:rPr>
              <a:t>Limits</a:t>
            </a:r>
            <a:endParaRPr/>
          </a:p>
          <a:p>
            <a:pPr marL="685800" lvl="1" indent="-322897" algn="l" rtl="0">
              <a:spcBef>
                <a:spcPts val="420"/>
              </a:spcBef>
              <a:spcAft>
                <a:spcPts val="0"/>
              </a:spcAft>
              <a:buClr>
                <a:schemeClr val="dk1"/>
              </a:buClr>
              <a:buSzPct val="100000"/>
              <a:buChar char="○"/>
            </a:pPr>
            <a:r>
              <a:rPr lang="en" sz="2100">
                <a:solidFill>
                  <a:schemeClr val="dk1"/>
                </a:solidFill>
                <a:latin typeface="Calibri"/>
                <a:ea typeface="Calibri"/>
                <a:cs typeface="Calibri"/>
                <a:sym typeface="Calibri"/>
              </a:rPr>
              <a:t>Skew</a:t>
            </a:r>
            <a:endParaRPr/>
          </a:p>
          <a:p>
            <a:pPr marL="685800" lvl="1" indent="-322897" algn="l" rtl="0">
              <a:spcBef>
                <a:spcPts val="420"/>
              </a:spcBef>
              <a:spcAft>
                <a:spcPts val="1200"/>
              </a:spcAft>
              <a:buClr>
                <a:schemeClr val="dk1"/>
              </a:buClr>
              <a:buSzPct val="100000"/>
              <a:buChar char="○"/>
            </a:pPr>
            <a:r>
              <a:rPr lang="en" sz="2100">
                <a:solidFill>
                  <a:schemeClr val="dk1"/>
                </a:solidFill>
                <a:latin typeface="Calibri"/>
                <a:ea typeface="Calibri"/>
                <a:cs typeface="Calibri"/>
                <a:sym typeface="Calibri"/>
              </a:rPr>
              <a:t>Distribution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latin typeface="Calibri"/>
                <a:ea typeface="Calibri"/>
                <a:cs typeface="Calibri"/>
                <a:sym typeface="Calibri"/>
              </a:rPr>
              <a:t>Descriptive statistics</a:t>
            </a:r>
            <a:endParaRPr/>
          </a:p>
        </p:txBody>
      </p:sp>
      <p:sp>
        <p:nvSpPr>
          <p:cNvPr id="236" name="Google Shape;236;p41"/>
          <p:cNvSpPr txBox="1">
            <a:spLocks noGrp="1"/>
          </p:cNvSpPr>
          <p:nvPr>
            <p:ph type="body" idx="1"/>
          </p:nvPr>
        </p:nvSpPr>
        <p:spPr>
          <a:xfrm>
            <a:off x="457200" y="1200150"/>
            <a:ext cx="8686800" cy="3371400"/>
          </a:xfrm>
          <a:prstGeom prst="rect">
            <a:avLst/>
          </a:prstGeom>
          <a:noFill/>
          <a:ln>
            <a:noFill/>
          </a:ln>
        </p:spPr>
        <p:txBody>
          <a:bodyPr spcFirstLastPara="1" wrap="square" lIns="91425" tIns="45700" rIns="91425" bIns="45700" anchor="t" anchorCtr="0">
            <a:normAutofit fontScale="70000" lnSpcReduction="20000"/>
          </a:bodyPr>
          <a:lstStyle/>
          <a:p>
            <a:pPr marL="342900" lvl="0" indent="0" algn="l" rtl="0">
              <a:spcBef>
                <a:spcPts val="480"/>
              </a:spcBef>
              <a:spcAft>
                <a:spcPts val="0"/>
              </a:spcAft>
              <a:buClr>
                <a:schemeClr val="dk1"/>
              </a:buClr>
              <a:buSzPct val="133333"/>
              <a:buNone/>
            </a:pPr>
            <a:endParaRPr/>
          </a:p>
          <a:p>
            <a:pPr marL="342900" lvl="0" indent="-315991" algn="l" rtl="0">
              <a:spcBef>
                <a:spcPts val="480"/>
              </a:spcBef>
              <a:spcAft>
                <a:spcPts val="0"/>
              </a:spcAft>
              <a:buClr>
                <a:schemeClr val="dk1"/>
              </a:buClr>
              <a:buSzPct val="100000"/>
              <a:buChar char="●"/>
            </a:pPr>
            <a:r>
              <a:rPr lang="en" sz="2550">
                <a:solidFill>
                  <a:schemeClr val="dk1"/>
                </a:solidFill>
                <a:latin typeface="Calibri"/>
                <a:ea typeface="Calibri"/>
                <a:cs typeface="Calibri"/>
                <a:sym typeface="Calibri"/>
              </a:rPr>
              <a:t>Central tendency of a variable can be measured by mean, median</a:t>
            </a:r>
            <a:endParaRPr sz="2550"/>
          </a:p>
          <a:p>
            <a:pPr marL="342900" lvl="0" indent="0" algn="l" rtl="0">
              <a:spcBef>
                <a:spcPts val="480"/>
              </a:spcBef>
              <a:spcAft>
                <a:spcPts val="0"/>
              </a:spcAft>
              <a:buClr>
                <a:srgbClr val="06287E"/>
              </a:buClr>
              <a:buSzPct val="126315"/>
              <a:buNone/>
            </a:pPr>
            <a:r>
              <a:rPr lang="en" sz="1900">
                <a:solidFill>
                  <a:srgbClr val="06287E"/>
                </a:solidFill>
                <a:latin typeface="Courier"/>
                <a:ea typeface="Courier"/>
                <a:cs typeface="Courier"/>
                <a:sym typeface="Courier"/>
              </a:rPr>
              <a:t>mean</a:t>
            </a:r>
            <a:r>
              <a:rPr lang="en" sz="1900">
                <a:latin typeface="Courier"/>
                <a:ea typeface="Courier"/>
                <a:cs typeface="Courier"/>
                <a:sym typeface="Courier"/>
              </a:rPr>
              <a:t>(duration.milliseconds)</a:t>
            </a:r>
            <a:endParaRPr sz="1900"/>
          </a:p>
          <a:p>
            <a:pPr marL="342900" lvl="0" indent="0" algn="l" rtl="0">
              <a:spcBef>
                <a:spcPts val="480"/>
              </a:spcBef>
              <a:spcAft>
                <a:spcPts val="0"/>
              </a:spcAft>
              <a:buClr>
                <a:schemeClr val="dk1"/>
              </a:buClr>
              <a:buSzPct val="126315"/>
              <a:buNone/>
            </a:pPr>
            <a:r>
              <a:rPr lang="en" sz="1900">
                <a:latin typeface="Courier"/>
                <a:ea typeface="Courier"/>
                <a:cs typeface="Courier"/>
                <a:sym typeface="Courier"/>
              </a:rPr>
              <a:t>## [1] 300.0726</a:t>
            </a:r>
            <a:endParaRPr sz="1900"/>
          </a:p>
          <a:p>
            <a:pPr marL="342900" lvl="0" indent="0" algn="l" rtl="0">
              <a:spcBef>
                <a:spcPts val="480"/>
              </a:spcBef>
              <a:spcAft>
                <a:spcPts val="0"/>
              </a:spcAft>
              <a:buClr>
                <a:srgbClr val="06287E"/>
              </a:buClr>
              <a:buSzPct val="126315"/>
              <a:buNone/>
            </a:pPr>
            <a:r>
              <a:rPr lang="en" sz="1900">
                <a:solidFill>
                  <a:srgbClr val="06287E"/>
                </a:solidFill>
                <a:latin typeface="Courier"/>
                <a:ea typeface="Courier"/>
                <a:cs typeface="Courier"/>
                <a:sym typeface="Courier"/>
              </a:rPr>
              <a:t>median</a:t>
            </a:r>
            <a:r>
              <a:rPr lang="en" sz="1900">
                <a:latin typeface="Courier"/>
                <a:ea typeface="Courier"/>
                <a:cs typeface="Courier"/>
                <a:sym typeface="Courier"/>
              </a:rPr>
              <a:t>(duration.milliseconds)</a:t>
            </a:r>
            <a:endParaRPr sz="1900"/>
          </a:p>
          <a:p>
            <a:pPr marL="342900" lvl="0" indent="0" algn="l" rtl="0">
              <a:spcBef>
                <a:spcPts val="480"/>
              </a:spcBef>
              <a:spcAft>
                <a:spcPts val="0"/>
              </a:spcAft>
              <a:buClr>
                <a:schemeClr val="dk1"/>
              </a:buClr>
              <a:buSzPct val="126315"/>
              <a:buNone/>
            </a:pPr>
            <a:r>
              <a:rPr lang="en" sz="1900">
                <a:latin typeface="Courier"/>
                <a:ea typeface="Courier"/>
                <a:cs typeface="Courier"/>
                <a:sym typeface="Courier"/>
              </a:rPr>
              <a:t>## [1] 322.92</a:t>
            </a:r>
            <a:endParaRPr sz="1900"/>
          </a:p>
          <a:p>
            <a:pPr marL="342900" lvl="0" indent="-315991" algn="l" rtl="0">
              <a:spcBef>
                <a:spcPts val="480"/>
              </a:spcBef>
              <a:spcAft>
                <a:spcPts val="0"/>
              </a:spcAft>
              <a:buClr>
                <a:schemeClr val="dk1"/>
              </a:buClr>
              <a:buSzPct val="100000"/>
              <a:buChar char="●"/>
            </a:pPr>
            <a:r>
              <a:rPr lang="en" sz="2550">
                <a:solidFill>
                  <a:schemeClr val="dk1"/>
                </a:solidFill>
                <a:latin typeface="Calibri"/>
                <a:ea typeface="Calibri"/>
                <a:cs typeface="Calibri"/>
                <a:sym typeface="Calibri"/>
              </a:rPr>
              <a:t>Dispersion can be measured by the standard deviation or variance</a:t>
            </a:r>
            <a:endParaRPr sz="2550"/>
          </a:p>
          <a:p>
            <a:pPr marL="342900" lvl="0" indent="0" algn="l" rtl="0">
              <a:spcBef>
                <a:spcPts val="480"/>
              </a:spcBef>
              <a:spcAft>
                <a:spcPts val="0"/>
              </a:spcAft>
              <a:buClr>
                <a:srgbClr val="06287E"/>
              </a:buClr>
              <a:buSzPct val="126315"/>
              <a:buNone/>
            </a:pPr>
            <a:r>
              <a:rPr lang="en" sz="1900">
                <a:solidFill>
                  <a:srgbClr val="06287E"/>
                </a:solidFill>
                <a:latin typeface="Courier"/>
                <a:ea typeface="Courier"/>
                <a:cs typeface="Courier"/>
                <a:sym typeface="Courier"/>
              </a:rPr>
              <a:t>sd</a:t>
            </a:r>
            <a:r>
              <a:rPr lang="en" sz="1900">
                <a:latin typeface="Courier"/>
                <a:ea typeface="Courier"/>
                <a:cs typeface="Courier"/>
                <a:sym typeface="Courier"/>
              </a:rPr>
              <a:t>(duration.milliseconds)</a:t>
            </a:r>
            <a:endParaRPr sz="1900"/>
          </a:p>
          <a:p>
            <a:pPr marL="342900" lvl="0" indent="0" algn="l" rtl="0">
              <a:spcBef>
                <a:spcPts val="480"/>
              </a:spcBef>
              <a:spcAft>
                <a:spcPts val="0"/>
              </a:spcAft>
              <a:buClr>
                <a:schemeClr val="dk1"/>
              </a:buClr>
              <a:buSzPct val="126315"/>
              <a:buNone/>
            </a:pPr>
            <a:r>
              <a:rPr lang="en" sz="1900">
                <a:latin typeface="Courier"/>
                <a:ea typeface="Courier"/>
                <a:cs typeface="Courier"/>
                <a:sym typeface="Courier"/>
              </a:rPr>
              <a:t>## [1] 201.2823</a:t>
            </a:r>
            <a:endParaRPr sz="1900"/>
          </a:p>
          <a:p>
            <a:pPr marL="342900" lvl="0" indent="0" algn="l" rtl="0">
              <a:spcBef>
                <a:spcPts val="480"/>
              </a:spcBef>
              <a:spcAft>
                <a:spcPts val="0"/>
              </a:spcAft>
              <a:buClr>
                <a:srgbClr val="06287E"/>
              </a:buClr>
              <a:buSzPct val="126315"/>
              <a:buNone/>
            </a:pPr>
            <a:r>
              <a:rPr lang="en" sz="1900">
                <a:solidFill>
                  <a:srgbClr val="06287E"/>
                </a:solidFill>
                <a:latin typeface="Courier"/>
                <a:ea typeface="Courier"/>
                <a:cs typeface="Courier"/>
                <a:sym typeface="Courier"/>
              </a:rPr>
              <a:t>var</a:t>
            </a:r>
            <a:r>
              <a:rPr lang="en" sz="1900">
                <a:latin typeface="Courier"/>
                <a:ea typeface="Courier"/>
                <a:cs typeface="Courier"/>
                <a:sym typeface="Courier"/>
              </a:rPr>
              <a:t>(duration.milliseconds)</a:t>
            </a:r>
            <a:endParaRPr sz="1900"/>
          </a:p>
          <a:p>
            <a:pPr marL="342900" lvl="0" indent="0" algn="l" rtl="0">
              <a:spcBef>
                <a:spcPts val="480"/>
              </a:spcBef>
              <a:spcAft>
                <a:spcPts val="1200"/>
              </a:spcAft>
              <a:buClr>
                <a:schemeClr val="dk1"/>
              </a:buClr>
              <a:buSzPct val="126315"/>
              <a:buNone/>
            </a:pPr>
            <a:r>
              <a:rPr lang="en" sz="1900">
                <a:latin typeface="Courier"/>
                <a:ea typeface="Courier"/>
                <a:cs typeface="Courier"/>
                <a:sym typeface="Courier"/>
              </a:rPr>
              <a:t>## [1] 40514.54</a:t>
            </a: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Descriptive statistics</a:t>
            </a:r>
            <a:endParaRPr/>
          </a:p>
        </p:txBody>
      </p:sp>
      <p:sp>
        <p:nvSpPr>
          <p:cNvPr id="242" name="Google Shape;242;p42"/>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28</a:t>
            </a:fld>
            <a:endParaRPr/>
          </a:p>
        </p:txBody>
      </p:sp>
      <p:pic>
        <p:nvPicPr>
          <p:cNvPr id="243" name="Google Shape;243;p42"/>
          <p:cNvPicPr preferRelativeResize="0"/>
          <p:nvPr/>
        </p:nvPicPr>
        <p:blipFill>
          <a:blip r:embed="rId3">
            <a:alphaModFix/>
          </a:blip>
          <a:stretch>
            <a:fillRect/>
          </a:stretch>
        </p:blipFill>
        <p:spPr>
          <a:xfrm>
            <a:off x="2769525" y="1624248"/>
            <a:ext cx="2690175" cy="1086675"/>
          </a:xfrm>
          <a:prstGeom prst="rect">
            <a:avLst/>
          </a:prstGeom>
          <a:noFill/>
          <a:ln>
            <a:noFill/>
          </a:ln>
        </p:spPr>
      </p:pic>
      <p:pic>
        <p:nvPicPr>
          <p:cNvPr id="244" name="Google Shape;244;p42"/>
          <p:cNvPicPr preferRelativeResize="0"/>
          <p:nvPr/>
        </p:nvPicPr>
        <p:blipFill>
          <a:blip r:embed="rId4">
            <a:alphaModFix/>
          </a:blip>
          <a:stretch>
            <a:fillRect/>
          </a:stretch>
        </p:blipFill>
        <p:spPr>
          <a:xfrm>
            <a:off x="2951075" y="3271800"/>
            <a:ext cx="2410275" cy="1011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latin typeface="Calibri"/>
                <a:ea typeface="Calibri"/>
                <a:cs typeface="Calibri"/>
                <a:sym typeface="Calibri"/>
              </a:rPr>
              <a:t>Descriptive statistics</a:t>
            </a:r>
            <a:endParaRPr/>
          </a:p>
        </p:txBody>
      </p:sp>
      <p:sp>
        <p:nvSpPr>
          <p:cNvPr id="250" name="Google Shape;250;p43"/>
          <p:cNvSpPr txBox="1">
            <a:spLocks noGrp="1"/>
          </p:cNvSpPr>
          <p:nvPr>
            <p:ph type="body" idx="1"/>
          </p:nvPr>
        </p:nvSpPr>
        <p:spPr>
          <a:xfrm>
            <a:off x="457200" y="1200150"/>
            <a:ext cx="8229600" cy="3704400"/>
          </a:xfrm>
          <a:prstGeom prst="rect">
            <a:avLst/>
          </a:prstGeom>
        </p:spPr>
        <p:txBody>
          <a:bodyPr spcFirstLastPara="1" wrap="square" lIns="91425" tIns="45700" rIns="91425" bIns="45700" anchor="t" anchorCtr="0">
            <a:normAutofit fontScale="70000" lnSpcReduction="10000"/>
          </a:bodyPr>
          <a:lstStyle/>
          <a:p>
            <a:pPr marL="342900" lvl="0" indent="-317500" algn="l" rtl="0">
              <a:spcBef>
                <a:spcPts val="0"/>
              </a:spcBef>
              <a:spcAft>
                <a:spcPts val="0"/>
              </a:spcAft>
              <a:buSzPct val="100000"/>
              <a:buChar char="●"/>
            </a:pPr>
            <a:r>
              <a:rPr lang="en" sz="3200">
                <a:solidFill>
                  <a:schemeClr val="dk1"/>
                </a:solidFill>
                <a:latin typeface="Calibri"/>
                <a:ea typeface="Calibri"/>
                <a:cs typeface="Calibri"/>
                <a:sym typeface="Calibri"/>
              </a:rPr>
              <a:t>The sample refers to the number of elements of a variable</a:t>
            </a:r>
            <a:endParaRPr sz="3200"/>
          </a:p>
          <a:p>
            <a:pPr marL="342900" lvl="0" indent="0" algn="l" rtl="0">
              <a:spcBef>
                <a:spcPts val="480"/>
              </a:spcBef>
              <a:spcAft>
                <a:spcPts val="0"/>
              </a:spcAft>
              <a:buClr>
                <a:srgbClr val="06287E"/>
              </a:buClr>
              <a:buSzPct val="109090"/>
              <a:buFont typeface="Arial"/>
              <a:buNone/>
            </a:pPr>
            <a:r>
              <a:rPr lang="en" sz="2200">
                <a:solidFill>
                  <a:srgbClr val="06287E"/>
                </a:solidFill>
                <a:latin typeface="Courier"/>
                <a:ea typeface="Courier"/>
                <a:cs typeface="Courier"/>
                <a:sym typeface="Courier"/>
              </a:rPr>
              <a:t>length</a:t>
            </a:r>
            <a:r>
              <a:rPr lang="en" sz="2200">
                <a:latin typeface="Courier"/>
                <a:ea typeface="Courier"/>
                <a:cs typeface="Courier"/>
                <a:sym typeface="Courier"/>
              </a:rPr>
              <a:t>(duration.milliseconds)</a:t>
            </a:r>
            <a:endParaRPr sz="2200"/>
          </a:p>
          <a:p>
            <a:pPr marL="342900" lvl="0" indent="0" algn="l" rtl="0">
              <a:spcBef>
                <a:spcPts val="480"/>
              </a:spcBef>
              <a:spcAft>
                <a:spcPts val="0"/>
              </a:spcAft>
              <a:buClr>
                <a:schemeClr val="dk1"/>
              </a:buClr>
              <a:buSzPct val="109090"/>
              <a:buFont typeface="Arial"/>
              <a:buNone/>
            </a:pPr>
            <a:r>
              <a:rPr lang="en" sz="2200">
                <a:latin typeface="Courier"/>
                <a:ea typeface="Courier"/>
                <a:cs typeface="Courier"/>
                <a:sym typeface="Courier"/>
              </a:rPr>
              <a:t>## [1] 9</a:t>
            </a:r>
            <a:endParaRPr sz="2200"/>
          </a:p>
          <a:p>
            <a:pPr marL="342900" lvl="0" indent="-317500" algn="l" rtl="0">
              <a:spcBef>
                <a:spcPts val="480"/>
              </a:spcBef>
              <a:spcAft>
                <a:spcPts val="0"/>
              </a:spcAft>
              <a:buSzPct val="100000"/>
              <a:buChar char="●"/>
            </a:pPr>
            <a:r>
              <a:rPr lang="en" sz="3200">
                <a:solidFill>
                  <a:schemeClr val="dk1"/>
                </a:solidFill>
                <a:latin typeface="Calibri"/>
                <a:ea typeface="Calibri"/>
                <a:cs typeface="Calibri"/>
                <a:sym typeface="Calibri"/>
              </a:rPr>
              <a:t>Frequency is just how often some discrete value occurs for a variable</a:t>
            </a:r>
            <a:endParaRPr sz="3200"/>
          </a:p>
          <a:p>
            <a:pPr marL="342900" lvl="0" indent="0" algn="l" rtl="0">
              <a:spcBef>
                <a:spcPts val="480"/>
              </a:spcBef>
              <a:spcAft>
                <a:spcPts val="0"/>
              </a:spcAft>
              <a:buClr>
                <a:srgbClr val="06287E"/>
              </a:buClr>
              <a:buSzPct val="109090"/>
              <a:buFont typeface="Arial"/>
              <a:buNone/>
            </a:pPr>
            <a:r>
              <a:rPr lang="en" sz="2200">
                <a:solidFill>
                  <a:srgbClr val="06287E"/>
                </a:solidFill>
                <a:latin typeface="Courier"/>
                <a:ea typeface="Courier"/>
                <a:cs typeface="Courier"/>
                <a:sym typeface="Courier"/>
              </a:rPr>
              <a:t>table</a:t>
            </a:r>
            <a:r>
              <a:rPr lang="en" sz="2200">
                <a:latin typeface="Courier"/>
                <a:ea typeface="Courier"/>
                <a:cs typeface="Courier"/>
                <a:sym typeface="Courier"/>
              </a:rPr>
              <a:t>(pos)</a:t>
            </a:r>
            <a:endParaRPr sz="2200"/>
          </a:p>
          <a:p>
            <a:pPr marL="342900" lvl="0" indent="0" algn="l" rtl="0">
              <a:spcBef>
                <a:spcPts val="480"/>
              </a:spcBef>
              <a:spcAft>
                <a:spcPts val="0"/>
              </a:spcAft>
              <a:buClr>
                <a:schemeClr val="dk1"/>
              </a:buClr>
              <a:buSzPct val="109090"/>
              <a:buFont typeface="Arial"/>
              <a:buNone/>
            </a:pPr>
            <a:r>
              <a:rPr lang="en" sz="2200">
                <a:latin typeface="Courier"/>
                <a:ea typeface="Courier"/>
                <a:cs typeface="Courier"/>
                <a:sym typeface="Courier"/>
              </a:rPr>
              <a:t>## pos</a:t>
            </a:r>
            <a:br>
              <a:rPr lang="en" sz="2200">
                <a:latin typeface="Courier"/>
                <a:ea typeface="Courier"/>
                <a:cs typeface="Courier"/>
                <a:sym typeface="Courier"/>
              </a:rPr>
            </a:br>
            <a:r>
              <a:rPr lang="en" sz="2200">
                <a:latin typeface="Courier"/>
                <a:ea typeface="Courier"/>
                <a:cs typeface="Courier"/>
                <a:sym typeface="Courier"/>
              </a:rPr>
              <a:t>##  Aux  Det Noun   PL Prep Verb </a:t>
            </a:r>
            <a:br>
              <a:rPr lang="en" sz="2200">
                <a:latin typeface="Courier"/>
                <a:ea typeface="Courier"/>
                <a:cs typeface="Courier"/>
                <a:sym typeface="Courier"/>
              </a:rPr>
            </a:br>
            <a:r>
              <a:rPr lang="en" sz="2200">
                <a:latin typeface="Courier"/>
                <a:ea typeface="Courier"/>
                <a:cs typeface="Courier"/>
                <a:sym typeface="Courier"/>
              </a:rPr>
              <a:t>##    1    2    2    1    1    2</a:t>
            </a:r>
            <a:endParaRPr sz="2200"/>
          </a:p>
          <a:p>
            <a:pPr marL="342900" lvl="0" indent="0" algn="l" rtl="0">
              <a:spcBef>
                <a:spcPts val="480"/>
              </a:spcBef>
              <a:spcAft>
                <a:spcPts val="0"/>
              </a:spcAft>
              <a:buClr>
                <a:srgbClr val="06287E"/>
              </a:buClr>
              <a:buSzPct val="109090"/>
              <a:buFont typeface="Arial"/>
              <a:buNone/>
            </a:pPr>
            <a:r>
              <a:rPr lang="en" sz="2200">
                <a:solidFill>
                  <a:srgbClr val="06287E"/>
                </a:solidFill>
                <a:latin typeface="Courier"/>
                <a:ea typeface="Courier"/>
                <a:cs typeface="Courier"/>
                <a:sym typeface="Courier"/>
              </a:rPr>
              <a:t>table</a:t>
            </a:r>
            <a:r>
              <a:rPr lang="en" sz="2200">
                <a:latin typeface="Courier"/>
                <a:ea typeface="Courier"/>
                <a:cs typeface="Courier"/>
                <a:sym typeface="Courier"/>
              </a:rPr>
              <a:t>(pos)</a:t>
            </a:r>
            <a:r>
              <a:rPr lang="en" sz="2200">
                <a:solidFill>
                  <a:schemeClr val="lt2"/>
                </a:solidFill>
                <a:latin typeface="Courier"/>
                <a:ea typeface="Courier"/>
                <a:cs typeface="Courier"/>
                <a:sym typeface="Courier"/>
              </a:rPr>
              <a:t>/</a:t>
            </a:r>
            <a:r>
              <a:rPr lang="en" sz="2200">
                <a:latin typeface="Courier"/>
                <a:ea typeface="Courier"/>
                <a:cs typeface="Courier"/>
                <a:sym typeface="Courier"/>
              </a:rPr>
              <a:t> </a:t>
            </a:r>
            <a:r>
              <a:rPr lang="en" sz="2200">
                <a:solidFill>
                  <a:srgbClr val="06287E"/>
                </a:solidFill>
                <a:latin typeface="Courier"/>
                <a:ea typeface="Courier"/>
                <a:cs typeface="Courier"/>
                <a:sym typeface="Courier"/>
              </a:rPr>
              <a:t>length</a:t>
            </a:r>
            <a:r>
              <a:rPr lang="en" sz="2200">
                <a:latin typeface="Courier"/>
                <a:ea typeface="Courier"/>
                <a:cs typeface="Courier"/>
                <a:sym typeface="Courier"/>
              </a:rPr>
              <a:t>(pos)</a:t>
            </a:r>
            <a:endParaRPr sz="2200"/>
          </a:p>
          <a:p>
            <a:pPr marL="342900" lvl="0" indent="0" algn="l" rtl="0">
              <a:spcBef>
                <a:spcPts val="480"/>
              </a:spcBef>
              <a:spcAft>
                <a:spcPts val="0"/>
              </a:spcAft>
              <a:buClr>
                <a:schemeClr val="dk1"/>
              </a:buClr>
              <a:buSzPct val="109090"/>
              <a:buFont typeface="Arial"/>
              <a:buNone/>
            </a:pPr>
            <a:r>
              <a:rPr lang="en" sz="2200">
                <a:latin typeface="Courier"/>
                <a:ea typeface="Courier"/>
                <a:cs typeface="Courier"/>
                <a:sym typeface="Courier"/>
              </a:rPr>
              <a:t>## pos</a:t>
            </a:r>
            <a:br>
              <a:rPr lang="en" sz="2200">
                <a:latin typeface="Courier"/>
                <a:ea typeface="Courier"/>
                <a:cs typeface="Courier"/>
                <a:sym typeface="Courier"/>
              </a:rPr>
            </a:br>
            <a:r>
              <a:rPr lang="en" sz="2200">
                <a:latin typeface="Courier"/>
                <a:ea typeface="Courier"/>
                <a:cs typeface="Courier"/>
                <a:sym typeface="Courier"/>
              </a:rPr>
              <a:t>##       Aux       Det      Noun        PL      Prep      Verb </a:t>
            </a:r>
            <a:br>
              <a:rPr lang="en" sz="2200">
                <a:latin typeface="Courier"/>
                <a:ea typeface="Courier"/>
                <a:cs typeface="Courier"/>
                <a:sym typeface="Courier"/>
              </a:rPr>
            </a:br>
            <a:r>
              <a:rPr lang="en" sz="2200">
                <a:latin typeface="Courier"/>
                <a:ea typeface="Courier"/>
                <a:cs typeface="Courier"/>
                <a:sym typeface="Courier"/>
              </a:rPr>
              <a:t>## 0.1111111 0.2222222 0.2222222 0.1111111 0.1111111 0.2222222</a:t>
            </a:r>
            <a:endParaRPr sz="2200"/>
          </a:p>
        </p:txBody>
      </p:sp>
      <p:sp>
        <p:nvSpPr>
          <p:cNvPr id="251" name="Google Shape;251;p43"/>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233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Goals</a:t>
            </a:r>
            <a:endParaRPr/>
          </a:p>
        </p:txBody>
      </p:sp>
      <p:sp>
        <p:nvSpPr>
          <p:cNvPr id="88" name="Google Shape;88;p17"/>
          <p:cNvSpPr txBox="1">
            <a:spLocks noGrp="1"/>
          </p:cNvSpPr>
          <p:nvPr>
            <p:ph type="body" idx="1"/>
          </p:nvPr>
        </p:nvSpPr>
        <p:spPr>
          <a:xfrm>
            <a:off x="311700" y="1017725"/>
            <a:ext cx="8520600" cy="3962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Introduce coding with R</a:t>
            </a:r>
            <a:endParaRPr dirty="0"/>
          </a:p>
          <a:p>
            <a:pPr marL="914400" lvl="1" indent="-317500" algn="l" rtl="0">
              <a:spcBef>
                <a:spcPts val="0"/>
              </a:spcBef>
              <a:spcAft>
                <a:spcPts val="0"/>
              </a:spcAft>
              <a:buSzPts val="1400"/>
              <a:buChar char="○"/>
            </a:pPr>
            <a:r>
              <a:rPr lang="en" dirty="0"/>
              <a:t>(sorry if you already have a strong background)</a:t>
            </a:r>
            <a:endParaRPr dirty="0"/>
          </a:p>
          <a:p>
            <a:pPr marL="457200" lvl="0" indent="-342900" algn="l" rtl="0">
              <a:spcBef>
                <a:spcPts val="0"/>
              </a:spcBef>
              <a:spcAft>
                <a:spcPts val="0"/>
              </a:spcAft>
              <a:buSzPts val="1800"/>
              <a:buChar char="●"/>
            </a:pPr>
            <a:r>
              <a:rPr lang="en" dirty="0"/>
              <a:t>Show how how to graph with R</a:t>
            </a:r>
            <a:endParaRPr dirty="0"/>
          </a:p>
          <a:p>
            <a:pPr marL="457200" lvl="0" indent="-342900" algn="l" rtl="0">
              <a:spcBef>
                <a:spcPts val="0"/>
              </a:spcBef>
              <a:spcAft>
                <a:spcPts val="0"/>
              </a:spcAft>
              <a:buSzPts val="1800"/>
              <a:buChar char="●"/>
            </a:pPr>
            <a:r>
              <a:rPr lang="en" dirty="0"/>
              <a:t>Give you enough background so that you have the confidence to try some of the more popular statistical models in your own research.</a:t>
            </a:r>
            <a:endParaRPr dirty="0"/>
          </a:p>
          <a:p>
            <a:pPr marL="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 dirty="0"/>
              <a:t>Neighbornets (with clause linkage data) </a:t>
            </a:r>
            <a:endParaRPr dirty="0"/>
          </a:p>
          <a:p>
            <a:pPr marL="914400" lvl="1" indent="-317500" algn="l" rtl="0">
              <a:spcBef>
                <a:spcPts val="0"/>
              </a:spcBef>
              <a:spcAft>
                <a:spcPts val="0"/>
              </a:spcAft>
              <a:buSzPts val="1400"/>
              <a:buChar char="○"/>
            </a:pPr>
            <a:r>
              <a:rPr lang="en" dirty="0"/>
              <a:t>(Bickel 2010)</a:t>
            </a:r>
            <a:endParaRPr dirty="0"/>
          </a:p>
          <a:p>
            <a:pPr marL="457200" lvl="0" indent="-342900" algn="l" rtl="0">
              <a:spcBef>
                <a:spcPts val="0"/>
              </a:spcBef>
              <a:spcAft>
                <a:spcPts val="0"/>
              </a:spcAft>
              <a:buSzPts val="1800"/>
              <a:buChar char="●"/>
            </a:pPr>
            <a:r>
              <a:rPr lang="en" dirty="0"/>
              <a:t>Multilevel models (with phoneme inventories &amp; pop size) </a:t>
            </a:r>
            <a:endParaRPr dirty="0"/>
          </a:p>
          <a:p>
            <a:pPr marL="914400" lvl="1" indent="-317500" algn="l" rtl="0">
              <a:spcBef>
                <a:spcPts val="0"/>
              </a:spcBef>
              <a:spcAft>
                <a:spcPts val="0"/>
              </a:spcAft>
              <a:buSzPts val="1400"/>
              <a:buChar char="○"/>
            </a:pPr>
            <a:r>
              <a:rPr lang="en" dirty="0"/>
              <a:t>(Moran, McCloy &amp; Wright 2012)</a:t>
            </a:r>
            <a:endParaRPr dirty="0"/>
          </a:p>
        </p:txBody>
      </p:sp>
      <p:sp>
        <p:nvSpPr>
          <p:cNvPr id="89" name="Google Shape;8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Measurements of dispersion/spread</a:t>
            </a:r>
            <a:endParaRPr/>
          </a:p>
        </p:txBody>
      </p:sp>
      <p:sp>
        <p:nvSpPr>
          <p:cNvPr id="257" name="Google Shape;257;p44"/>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fontScale="92500" lnSpcReduction="10000"/>
          </a:bodyPr>
          <a:lstStyle/>
          <a:p>
            <a:pPr marL="342900" lvl="0" indent="-331470" algn="l" rtl="0">
              <a:spcBef>
                <a:spcPts val="0"/>
              </a:spcBef>
              <a:spcAft>
                <a:spcPts val="0"/>
              </a:spcAft>
              <a:buClr>
                <a:schemeClr val="dk1"/>
              </a:buClr>
              <a:buSzPct val="100000"/>
              <a:buChar char="●"/>
            </a:pPr>
            <a:r>
              <a:rPr lang="en" sz="2400">
                <a:solidFill>
                  <a:schemeClr val="dk1"/>
                </a:solidFill>
                <a:latin typeface="Calibri"/>
                <a:ea typeface="Calibri"/>
                <a:cs typeface="Calibri"/>
                <a:sym typeface="Calibri"/>
              </a:rPr>
              <a:t>Standard deviation: sd(x)</a:t>
            </a:r>
            <a:endParaRPr/>
          </a:p>
          <a:p>
            <a:pPr marL="0" lvl="0" indent="0" algn="l" rtl="0">
              <a:spcBef>
                <a:spcPts val="480"/>
              </a:spcBef>
              <a:spcAft>
                <a:spcPts val="0"/>
              </a:spcAft>
              <a:buClr>
                <a:schemeClr val="dk1"/>
              </a:buClr>
              <a:buSzPct val="133333"/>
              <a:buNone/>
            </a:pPr>
            <a:endParaRPr/>
          </a:p>
          <a:p>
            <a:pPr marL="0" lvl="0" indent="0" algn="l" rtl="0">
              <a:spcBef>
                <a:spcPts val="480"/>
              </a:spcBef>
              <a:spcAft>
                <a:spcPts val="0"/>
              </a:spcAft>
              <a:buClr>
                <a:schemeClr val="dk1"/>
              </a:buClr>
              <a:buSzPct val="100000"/>
              <a:buNone/>
            </a:pPr>
            <a:r>
              <a:rPr lang="en" sz="2400">
                <a:solidFill>
                  <a:schemeClr val="dk1"/>
                </a:solidFill>
                <a:latin typeface="Calibri"/>
                <a:ea typeface="Calibri"/>
                <a:cs typeface="Calibri"/>
                <a:sym typeface="Calibri"/>
              </a:rPr>
              <a:t>-Variance: var(x)</a:t>
            </a:r>
            <a:endParaRPr/>
          </a:p>
          <a:p>
            <a:pPr marL="0" lvl="0" indent="0" algn="l" rtl="0">
              <a:spcBef>
                <a:spcPts val="480"/>
              </a:spcBef>
              <a:spcAft>
                <a:spcPts val="0"/>
              </a:spcAft>
              <a:buClr>
                <a:schemeClr val="dk1"/>
              </a:buClr>
              <a:buSzPct val="133333"/>
              <a:buNone/>
            </a:pPr>
            <a:endParaRPr/>
          </a:p>
          <a:p>
            <a:pPr marL="0" lvl="0" indent="0" algn="l" rtl="0">
              <a:spcBef>
                <a:spcPts val="480"/>
              </a:spcBef>
              <a:spcAft>
                <a:spcPts val="0"/>
              </a:spcAft>
              <a:buClr>
                <a:schemeClr val="dk1"/>
              </a:buClr>
              <a:buSzPct val="100000"/>
              <a:buNone/>
            </a:pPr>
            <a:r>
              <a:rPr lang="en" sz="2400">
                <a:solidFill>
                  <a:schemeClr val="dk1"/>
                </a:solidFill>
                <a:latin typeface="Calibri"/>
                <a:ea typeface="Calibri"/>
                <a:cs typeface="Calibri"/>
                <a:sym typeface="Calibri"/>
              </a:rPr>
              <a:t>## Distributions</a:t>
            </a:r>
            <a:endParaRPr/>
          </a:p>
          <a:p>
            <a:pPr marL="342900" lvl="0" indent="-33147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The distribution of a variable is a description of the relative number of times a value occurs or some range of values occurs.</a:t>
            </a:r>
            <a:endParaRPr/>
          </a:p>
          <a:p>
            <a:pPr marL="342900" lvl="0" indent="-331470" algn="l" rtl="0">
              <a:spcBef>
                <a:spcPts val="480"/>
              </a:spcBef>
              <a:spcAft>
                <a:spcPts val="1200"/>
              </a:spcAft>
              <a:buClr>
                <a:schemeClr val="dk1"/>
              </a:buClr>
              <a:buSzPct val="100000"/>
              <a:buChar char="●"/>
            </a:pPr>
            <a:r>
              <a:rPr lang="en" sz="2400">
                <a:solidFill>
                  <a:schemeClr val="dk1"/>
                </a:solidFill>
                <a:latin typeface="Calibri"/>
                <a:ea typeface="Calibri"/>
                <a:cs typeface="Calibri"/>
                <a:sym typeface="Calibri"/>
              </a:rPr>
              <a:t>Discrete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Distributions</a:t>
            </a:r>
            <a:endParaRPr/>
          </a:p>
        </p:txBody>
      </p:sp>
      <p:sp>
        <p:nvSpPr>
          <p:cNvPr id="263" name="Google Shape;263;p45"/>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Distributionː for a variable, (a function that maps) the values over a sample space</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There are two types of distributions</a:t>
            </a:r>
            <a:endParaRPr/>
          </a:p>
          <a:p>
            <a:pPr marL="342900" lvl="0" indent="-342900" algn="l" rtl="0">
              <a:spcBef>
                <a:spcPts val="480"/>
              </a:spcBef>
              <a:spcAft>
                <a:spcPts val="0"/>
              </a:spcAft>
              <a:buClr>
                <a:schemeClr val="dk1"/>
              </a:buClr>
              <a:buSzPts val="2400"/>
              <a:buChar char="●"/>
            </a:pPr>
            <a:r>
              <a:rPr lang="en" sz="2400" b="1">
                <a:solidFill>
                  <a:schemeClr val="dk1"/>
                </a:solidFill>
                <a:latin typeface="Calibri"/>
                <a:ea typeface="Calibri"/>
                <a:cs typeface="Calibri"/>
                <a:sym typeface="Calibri"/>
              </a:rPr>
              <a:t>Continuous distributions</a:t>
            </a:r>
            <a:r>
              <a:rPr lang="en" sz="2400">
                <a:solidFill>
                  <a:schemeClr val="dk1"/>
                </a:solidFill>
                <a:latin typeface="Calibri"/>
                <a:ea typeface="Calibri"/>
                <a:cs typeface="Calibri"/>
                <a:sym typeface="Calibri"/>
              </a:rPr>
              <a:t>: the variable is continuous (numeric)</a:t>
            </a:r>
            <a:endParaRPr/>
          </a:p>
          <a:p>
            <a:pPr marL="342900" lvl="0" indent="-342900" algn="l" rtl="0">
              <a:spcBef>
                <a:spcPts val="480"/>
              </a:spcBef>
              <a:spcAft>
                <a:spcPts val="1200"/>
              </a:spcAft>
              <a:buClr>
                <a:schemeClr val="dk1"/>
              </a:buClr>
              <a:buSzPts val="2400"/>
              <a:buChar char="●"/>
            </a:pPr>
            <a:r>
              <a:rPr lang="en" sz="2400" b="1">
                <a:solidFill>
                  <a:schemeClr val="dk1"/>
                </a:solidFill>
                <a:latin typeface="Calibri"/>
                <a:ea typeface="Calibri"/>
                <a:cs typeface="Calibri"/>
                <a:sym typeface="Calibri"/>
              </a:rPr>
              <a:t>Discrete distributions</a:t>
            </a:r>
            <a:r>
              <a:rPr lang="en" sz="2400">
                <a:solidFill>
                  <a:schemeClr val="dk1"/>
                </a:solidFill>
                <a:latin typeface="Calibri"/>
                <a:ea typeface="Calibri"/>
                <a:cs typeface="Calibri"/>
                <a:sym typeface="Calibri"/>
              </a:rPr>
              <a:t>: the variable is discrete (character, level)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Distributions</a:t>
            </a:r>
            <a:endParaRPr/>
          </a:p>
        </p:txBody>
      </p:sp>
      <p:sp>
        <p:nvSpPr>
          <p:cNvPr id="269" name="Google Shape;269;p46"/>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dirty="0">
                <a:solidFill>
                  <a:schemeClr val="dk1"/>
                </a:solidFill>
                <a:latin typeface="Calibri"/>
                <a:ea typeface="Calibri"/>
                <a:cs typeface="Calibri"/>
                <a:sym typeface="Calibri"/>
              </a:rPr>
              <a:t>Examples of </a:t>
            </a:r>
            <a:r>
              <a:rPr lang="en" i="1" dirty="0"/>
              <a:t>Discrete distributions</a:t>
            </a:r>
            <a:r>
              <a:rPr lang="en" sz="2400" dirty="0">
                <a:solidFill>
                  <a:schemeClr val="dk1"/>
                </a:solidFill>
                <a:latin typeface="Calibri"/>
                <a:ea typeface="Calibri"/>
                <a:cs typeface="Calibri"/>
                <a:sym typeface="Calibri"/>
              </a:rPr>
              <a:t> in linguistics</a:t>
            </a:r>
            <a:endParaRPr dirty="0"/>
          </a:p>
          <a:p>
            <a:pPr marL="685800" lvl="1" indent="-342900" algn="l" rtl="0">
              <a:spcBef>
                <a:spcPts val="420"/>
              </a:spcBef>
              <a:spcAft>
                <a:spcPts val="0"/>
              </a:spcAft>
              <a:buClr>
                <a:schemeClr val="dk1"/>
              </a:buClr>
              <a:buSzPts val="2100"/>
              <a:buChar char="○"/>
            </a:pPr>
            <a:r>
              <a:rPr lang="en" sz="2100" dirty="0">
                <a:solidFill>
                  <a:schemeClr val="dk1"/>
                </a:solidFill>
                <a:latin typeface="Calibri"/>
                <a:ea typeface="Calibri"/>
                <a:cs typeface="Calibri"/>
                <a:sym typeface="Calibri"/>
              </a:rPr>
              <a:t>Frequencies of sets of words, the basic word order of a set of languages.</a:t>
            </a:r>
            <a:endParaRPr dirty="0"/>
          </a:p>
          <a:p>
            <a:pPr marL="342900" lvl="0" indent="-342900" algn="l" rtl="0">
              <a:spcBef>
                <a:spcPts val="480"/>
              </a:spcBef>
              <a:spcAft>
                <a:spcPts val="0"/>
              </a:spcAft>
              <a:buClr>
                <a:schemeClr val="dk1"/>
              </a:buClr>
              <a:buSzPts val="2400"/>
              <a:buChar char="●"/>
            </a:pPr>
            <a:r>
              <a:rPr lang="en" sz="2400" dirty="0">
                <a:solidFill>
                  <a:schemeClr val="dk1"/>
                </a:solidFill>
                <a:latin typeface="Calibri"/>
                <a:ea typeface="Calibri"/>
                <a:cs typeface="Calibri"/>
                <a:sym typeface="Calibri"/>
              </a:rPr>
              <a:t>Examples of </a:t>
            </a:r>
            <a:r>
              <a:rPr lang="en" i="1" dirty="0"/>
              <a:t>Continuous distributions</a:t>
            </a:r>
            <a:r>
              <a:rPr lang="en" sz="2400" dirty="0">
                <a:solidFill>
                  <a:schemeClr val="dk1"/>
                </a:solidFill>
                <a:latin typeface="Calibri"/>
                <a:ea typeface="Calibri"/>
                <a:cs typeface="Calibri"/>
                <a:sym typeface="Calibri"/>
              </a:rPr>
              <a:t> in linguistics</a:t>
            </a:r>
            <a:endParaRPr dirty="0"/>
          </a:p>
          <a:p>
            <a:pPr marL="685800" lvl="1" indent="-342900" algn="l" rtl="0">
              <a:spcBef>
                <a:spcPts val="420"/>
              </a:spcBef>
              <a:spcAft>
                <a:spcPts val="1200"/>
              </a:spcAft>
              <a:buClr>
                <a:schemeClr val="dk1"/>
              </a:buClr>
              <a:buSzPts val="2100"/>
              <a:buChar char="○"/>
            </a:pPr>
            <a:r>
              <a:rPr lang="en" sz="2100" dirty="0">
                <a:solidFill>
                  <a:schemeClr val="dk1"/>
                </a:solidFill>
                <a:latin typeface="Calibri"/>
                <a:ea typeface="Calibri"/>
                <a:cs typeface="Calibri"/>
                <a:sym typeface="Calibri"/>
              </a:rPr>
              <a:t>Speaker population of a set of languages, number of vowels/consonants of a language, VOT values of a consonant, Reaction times in a psycholinguistics experiment</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Random variables</a:t>
            </a:r>
            <a:endParaRPr/>
          </a:p>
        </p:txBody>
      </p:sp>
      <p:sp>
        <p:nvSpPr>
          <p:cNvPr id="275" name="Google Shape;275;p47"/>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A random variable (stochastic variable) is a function which maps possible outcomes and their relative probabilities to some measurable sample space.</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Random variables have distributions defined by mathematical properties.</a:t>
            </a:r>
            <a:endParaRPr/>
          </a:p>
          <a:p>
            <a:pPr marL="342900" lvl="0" indent="-342900" algn="l" rtl="0">
              <a:spcBef>
                <a:spcPts val="480"/>
              </a:spcBef>
              <a:spcAft>
                <a:spcPts val="1200"/>
              </a:spcAft>
              <a:buClr>
                <a:schemeClr val="dk1"/>
              </a:buClr>
              <a:buSzPts val="2400"/>
              <a:buChar char="●"/>
            </a:pPr>
            <a:r>
              <a:rPr lang="en" sz="2400">
                <a:solidFill>
                  <a:schemeClr val="dk1"/>
                </a:solidFill>
                <a:latin typeface="Calibri"/>
                <a:ea typeface="Calibri"/>
                <a:cs typeface="Calibri"/>
                <a:sym typeface="Calibri"/>
              </a:rPr>
              <a:t>We can talk about discrete random variables versus continuous random variables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Random variable (an example)</a:t>
            </a:r>
            <a:endParaRPr/>
          </a:p>
        </p:txBody>
      </p:sp>
      <p:sp>
        <p:nvSpPr>
          <p:cNvPr id="281" name="Google Shape;281;p48"/>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We can represent the process of rolling a die as a random variable X</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X will take on integer values from 1 to 6</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X does not represent a number but an “unrealized outcome of a random process”</a:t>
            </a:r>
            <a:endParaRPr/>
          </a:p>
          <a:p>
            <a:pPr marL="342900" lvl="0" indent="-342900" algn="l" rtl="0">
              <a:spcBef>
                <a:spcPts val="480"/>
              </a:spcBef>
              <a:spcAft>
                <a:spcPts val="1200"/>
              </a:spcAft>
              <a:buClr>
                <a:schemeClr val="dk1"/>
              </a:buClr>
              <a:buSzPts val="2400"/>
              <a:buChar char="●"/>
            </a:pPr>
            <a:r>
              <a:rPr lang="en" sz="2400">
                <a:solidFill>
                  <a:schemeClr val="dk1"/>
                </a:solidFill>
                <a:latin typeface="Calibri"/>
                <a:ea typeface="Calibri"/>
                <a:cs typeface="Calibri"/>
                <a:sym typeface="Calibri"/>
              </a:rPr>
              <a:t>A </a:t>
            </a:r>
            <a:r>
              <a:rPr lang="en" sz="2400" i="1">
                <a:solidFill>
                  <a:schemeClr val="dk1"/>
                </a:solidFill>
                <a:latin typeface="Calibri"/>
                <a:ea typeface="Calibri"/>
                <a:cs typeface="Calibri"/>
                <a:sym typeface="Calibri"/>
              </a:rPr>
              <a:t>specific instance</a:t>
            </a:r>
            <a:r>
              <a:rPr lang="en" sz="2400">
                <a:solidFill>
                  <a:schemeClr val="dk1"/>
                </a:solidFill>
                <a:latin typeface="Calibri"/>
                <a:ea typeface="Calibri"/>
                <a:cs typeface="Calibri"/>
                <a:sym typeface="Calibri"/>
              </a:rPr>
              <a:t> of X is a specific number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Random variable</a:t>
            </a:r>
            <a:endParaRPr/>
          </a:p>
        </p:txBody>
      </p:sp>
      <p:sp>
        <p:nvSpPr>
          <p:cNvPr id="287" name="Google Shape;287;p49"/>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R can simulate random variables with different distributions (continuous, discrete)</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Simulating a die roll</a:t>
            </a:r>
            <a:endParaRPr/>
          </a:p>
          <a:p>
            <a:pPr marL="342900" lvl="0" indent="0" algn="l" rtl="0">
              <a:spcBef>
                <a:spcPts val="480"/>
              </a:spcBef>
              <a:spcAft>
                <a:spcPts val="0"/>
              </a:spcAft>
              <a:buClr>
                <a:schemeClr val="dk1"/>
              </a:buClr>
              <a:buSzPts val="2400"/>
              <a:buNone/>
            </a:pPr>
            <a:r>
              <a:rPr lang="en">
                <a:latin typeface="Courier"/>
                <a:ea typeface="Courier"/>
                <a:cs typeface="Courier"/>
                <a:sym typeface="Courier"/>
              </a:rPr>
              <a:t>die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40A070"/>
                </a:solidFill>
                <a:latin typeface="Courier"/>
                <a:ea typeface="Courier"/>
                <a:cs typeface="Courier"/>
                <a:sym typeface="Courier"/>
              </a:rPr>
              <a:t>1</a:t>
            </a:r>
            <a:r>
              <a:rPr lang="en">
                <a:solidFill>
                  <a:srgbClr val="4070A0"/>
                </a:solidFill>
                <a:latin typeface="Courier"/>
                <a:ea typeface="Courier"/>
                <a:cs typeface="Courier"/>
                <a:sym typeface="Courier"/>
              </a:rPr>
              <a:t>:</a:t>
            </a:r>
            <a:r>
              <a:rPr lang="en">
                <a:solidFill>
                  <a:srgbClr val="40A070"/>
                </a:solidFill>
                <a:latin typeface="Courier"/>
                <a:ea typeface="Courier"/>
                <a:cs typeface="Courier"/>
                <a:sym typeface="Courier"/>
              </a:rPr>
              <a:t>6</a:t>
            </a:r>
            <a:r>
              <a:rPr lang="en">
                <a:latin typeface="Courier"/>
                <a:ea typeface="Courier"/>
                <a:cs typeface="Courier"/>
                <a:sym typeface="Courier"/>
              </a:rPr>
              <a:t> </a:t>
            </a:r>
            <a:r>
              <a:rPr lang="en" i="1">
                <a:solidFill>
                  <a:srgbClr val="60A0B0"/>
                </a:solidFill>
                <a:latin typeface="Courier"/>
                <a:ea typeface="Courier"/>
                <a:cs typeface="Courier"/>
                <a:sym typeface="Courier"/>
              </a:rPr>
              <a:t># numbers 1 through 6</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solidFill>
                  <a:srgbClr val="06287E"/>
                </a:solidFill>
                <a:latin typeface="Courier"/>
                <a:ea typeface="Courier"/>
                <a:cs typeface="Courier"/>
                <a:sym typeface="Courier"/>
              </a:rPr>
              <a:t>sample</a:t>
            </a:r>
            <a:r>
              <a:rPr lang="en">
                <a:latin typeface="Courier"/>
                <a:ea typeface="Courier"/>
                <a:cs typeface="Courier"/>
                <a:sym typeface="Courier"/>
              </a:rPr>
              <a:t>(die, </a:t>
            </a:r>
            <a:r>
              <a:rPr lang="en">
                <a:solidFill>
                  <a:srgbClr val="40A070"/>
                </a:solidFill>
                <a:latin typeface="Courier"/>
                <a:ea typeface="Courier"/>
                <a:cs typeface="Courier"/>
                <a:sym typeface="Courier"/>
              </a:rPr>
              <a:t>2</a:t>
            </a:r>
            <a:r>
              <a:rPr lang="en">
                <a:latin typeface="Courier"/>
                <a:ea typeface="Courier"/>
                <a:cs typeface="Courier"/>
                <a:sym typeface="Courier"/>
              </a:rPr>
              <a:t>, </a:t>
            </a:r>
            <a:r>
              <a:rPr lang="en">
                <a:solidFill>
                  <a:srgbClr val="7D9029"/>
                </a:solidFill>
                <a:latin typeface="Courier"/>
                <a:ea typeface="Courier"/>
                <a:cs typeface="Courier"/>
                <a:sym typeface="Courier"/>
              </a:rPr>
              <a:t>replace=</a:t>
            </a:r>
            <a:r>
              <a:rPr lang="en">
                <a:solidFill>
                  <a:srgbClr val="880000"/>
                </a:solidFill>
                <a:latin typeface="Courier"/>
                <a:ea typeface="Courier"/>
                <a:cs typeface="Courier"/>
                <a:sym typeface="Courier"/>
              </a:rPr>
              <a:t>TRUE</a:t>
            </a:r>
            <a:r>
              <a:rPr lang="en">
                <a:latin typeface="Courier"/>
                <a:ea typeface="Courier"/>
                <a:cs typeface="Courier"/>
                <a:sym typeface="Courier"/>
              </a:rPr>
              <a:t>)</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[1] 4 5</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Random variable</a:t>
            </a:r>
            <a:endParaRPr/>
          </a:p>
        </p:txBody>
      </p:sp>
      <p:sp>
        <p:nvSpPr>
          <p:cNvPr id="293" name="Google Shape;293;p50"/>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We can even create that random variable we just mentioned</a:t>
            </a:r>
            <a:endParaRPr/>
          </a:p>
          <a:p>
            <a:pPr marL="342900" lvl="0" indent="0" algn="l" rtl="0">
              <a:spcBef>
                <a:spcPts val="480"/>
              </a:spcBef>
              <a:spcAft>
                <a:spcPts val="0"/>
              </a:spcAft>
              <a:buClr>
                <a:schemeClr val="dk1"/>
              </a:buClr>
              <a:buSzPts val="2400"/>
              <a:buNone/>
            </a:pPr>
            <a:r>
              <a:rPr lang="en">
                <a:latin typeface="Courier"/>
                <a:ea typeface="Courier"/>
                <a:cs typeface="Courier"/>
                <a:sym typeface="Courier"/>
              </a:rPr>
              <a:t>X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b="1">
                <a:solidFill>
                  <a:srgbClr val="007020"/>
                </a:solidFill>
                <a:latin typeface="Courier"/>
                <a:ea typeface="Courier"/>
                <a:cs typeface="Courier"/>
                <a:sym typeface="Courier"/>
              </a:rPr>
              <a:t>function</a:t>
            </a:r>
            <a:r>
              <a:rPr lang="en">
                <a:latin typeface="Courier"/>
                <a:ea typeface="Courier"/>
                <a:cs typeface="Courier"/>
                <a:sym typeface="Courier"/>
              </a:rPr>
              <a:t>() {</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  die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40A070"/>
                </a:solidFill>
                <a:latin typeface="Courier"/>
                <a:ea typeface="Courier"/>
                <a:cs typeface="Courier"/>
                <a:sym typeface="Courier"/>
              </a:rPr>
              <a:t>1</a:t>
            </a:r>
            <a:r>
              <a:rPr lang="en">
                <a:solidFill>
                  <a:srgbClr val="4070A0"/>
                </a:solidFill>
                <a:latin typeface="Courier"/>
                <a:ea typeface="Courier"/>
                <a:cs typeface="Courier"/>
                <a:sym typeface="Courier"/>
              </a:rPr>
              <a:t>:</a:t>
            </a:r>
            <a:r>
              <a:rPr lang="en">
                <a:solidFill>
                  <a:srgbClr val="40A070"/>
                </a:solidFill>
                <a:latin typeface="Courier"/>
                <a:ea typeface="Courier"/>
                <a:cs typeface="Courier"/>
                <a:sym typeface="Courier"/>
              </a:rPr>
              <a:t>6</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  </a:t>
            </a:r>
            <a:r>
              <a:rPr lang="en">
                <a:solidFill>
                  <a:srgbClr val="06287E"/>
                </a:solidFill>
                <a:latin typeface="Courier"/>
                <a:ea typeface="Courier"/>
                <a:cs typeface="Courier"/>
                <a:sym typeface="Courier"/>
              </a:rPr>
              <a:t>sample</a:t>
            </a:r>
            <a:r>
              <a:rPr lang="en">
                <a:latin typeface="Courier"/>
                <a:ea typeface="Courier"/>
                <a:cs typeface="Courier"/>
                <a:sym typeface="Courier"/>
              </a:rPr>
              <a:t>(die, </a:t>
            </a:r>
            <a:r>
              <a:rPr lang="en">
                <a:solidFill>
                  <a:srgbClr val="7D9029"/>
                </a:solidFill>
                <a:latin typeface="Courier"/>
                <a:ea typeface="Courier"/>
                <a:cs typeface="Courier"/>
                <a:sym typeface="Courier"/>
              </a:rPr>
              <a:t>size =</a:t>
            </a:r>
            <a:r>
              <a:rPr lang="en">
                <a:solidFill>
                  <a:srgbClr val="40A070"/>
                </a:solidFill>
                <a:latin typeface="Courier"/>
                <a:ea typeface="Courier"/>
                <a:cs typeface="Courier"/>
                <a:sym typeface="Courier"/>
              </a:rPr>
              <a:t>1</a:t>
            </a:r>
            <a:r>
              <a:rPr lang="en">
                <a:latin typeface="Courier"/>
                <a:ea typeface="Courier"/>
                <a:cs typeface="Courier"/>
                <a:sym typeface="Courier"/>
              </a:rPr>
              <a:t>, </a:t>
            </a:r>
            <a:r>
              <a:rPr lang="en">
                <a:solidFill>
                  <a:srgbClr val="7D9029"/>
                </a:solidFill>
                <a:latin typeface="Courier"/>
                <a:ea typeface="Courier"/>
                <a:cs typeface="Courier"/>
                <a:sym typeface="Courier"/>
              </a:rPr>
              <a:t>replace=</a:t>
            </a:r>
            <a:r>
              <a:rPr lang="en">
                <a:solidFill>
                  <a:srgbClr val="880000"/>
                </a:solidFill>
                <a:latin typeface="Courier"/>
                <a:ea typeface="Courier"/>
                <a:cs typeface="Courier"/>
                <a:sym typeface="Courier"/>
              </a:rPr>
              <a:t>TRUE</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solidFill>
                  <a:srgbClr val="06287E"/>
                </a:solidFill>
                <a:latin typeface="Courier"/>
                <a:ea typeface="Courier"/>
                <a:cs typeface="Courier"/>
                <a:sym typeface="Courier"/>
              </a:rPr>
              <a:t>X</a:t>
            </a:r>
            <a:r>
              <a:rPr lang="en">
                <a:latin typeface="Courier"/>
                <a:ea typeface="Courier"/>
                <a:cs typeface="Courier"/>
                <a:sym typeface="Courier"/>
              </a:rPr>
              <a:t>()</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[1] 1</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Simulations in statistics, science</a:t>
            </a:r>
            <a:endParaRPr/>
          </a:p>
        </p:txBody>
      </p:sp>
      <p:sp>
        <p:nvSpPr>
          <p:cNvPr id="299" name="Google Shape;299;p51"/>
          <p:cNvSpPr txBox="1">
            <a:spLocks noGrp="1"/>
          </p:cNvSpPr>
          <p:nvPr>
            <p:ph type="body" idx="1"/>
          </p:nvPr>
        </p:nvSpPr>
        <p:spPr>
          <a:xfrm>
            <a:off x="457200" y="1200150"/>
            <a:ext cx="8229600" cy="3447300"/>
          </a:xfrm>
          <a:prstGeom prst="rect">
            <a:avLst/>
          </a:prstGeom>
          <a:noFill/>
          <a:ln>
            <a:noFill/>
          </a:ln>
        </p:spPr>
        <p:txBody>
          <a:bodyPr spcFirstLastPara="1" wrap="square" lIns="91425" tIns="45700" rIns="91425" bIns="45700" anchor="t" anchorCtr="0">
            <a:normAutofit/>
          </a:bodyPr>
          <a:lstStyle/>
          <a:p>
            <a:pPr marL="342900" lvl="0" indent="-317500" algn="l" rtl="0">
              <a:spcBef>
                <a:spcPts val="0"/>
              </a:spcBef>
              <a:spcAft>
                <a:spcPts val="0"/>
              </a:spcAft>
              <a:buClr>
                <a:schemeClr val="dk1"/>
              </a:buClr>
              <a:buSzPts val="2000"/>
              <a:buChar char="●"/>
            </a:pPr>
            <a:r>
              <a:rPr lang="en" sz="2000">
                <a:solidFill>
                  <a:schemeClr val="dk1"/>
                </a:solidFill>
                <a:latin typeface="Calibri"/>
                <a:ea typeface="Calibri"/>
                <a:cs typeface="Calibri"/>
                <a:sym typeface="Calibri"/>
              </a:rPr>
              <a:t>Simulations are frequently used in science to help researchers model different consequences of their theories (how would the data pattern if our theory was correct and/or false?)</a:t>
            </a:r>
            <a:endParaRPr sz="2000"/>
          </a:p>
          <a:p>
            <a:pPr marL="342900" lvl="0" indent="-317500" algn="l" rtl="0">
              <a:spcBef>
                <a:spcPts val="480"/>
              </a:spcBef>
              <a:spcAft>
                <a:spcPts val="1200"/>
              </a:spcAft>
              <a:buClr>
                <a:schemeClr val="dk1"/>
              </a:buClr>
              <a:buSzPts val="2000"/>
              <a:buChar char="●"/>
            </a:pPr>
            <a:r>
              <a:rPr lang="en" sz="2000">
                <a:solidFill>
                  <a:schemeClr val="dk1"/>
                </a:solidFill>
                <a:latin typeface="Calibri"/>
                <a:ea typeface="Calibri"/>
                <a:cs typeface="Calibri"/>
                <a:sym typeface="Calibri"/>
              </a:rPr>
              <a:t>Simulations are used by statisticians or statistical software engineers to probe properties of their statistical models, algorithms etc. (how would my model behave under these conditions?)</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Simulations and pedagogy</a:t>
            </a:r>
            <a:endParaRPr/>
          </a:p>
        </p:txBody>
      </p:sp>
      <p:sp>
        <p:nvSpPr>
          <p:cNvPr id="305" name="Google Shape;305;p52"/>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1200"/>
              </a:spcAft>
              <a:buClr>
                <a:schemeClr val="dk1"/>
              </a:buClr>
              <a:buSzPts val="2400"/>
              <a:buChar char="●"/>
            </a:pPr>
            <a:r>
              <a:rPr lang="en" sz="2400">
                <a:solidFill>
                  <a:schemeClr val="dk1"/>
                </a:solidFill>
                <a:latin typeface="Calibri"/>
                <a:ea typeface="Calibri"/>
                <a:cs typeface="Calibri"/>
                <a:sym typeface="Calibri"/>
              </a:rPr>
              <a:t>Simulations are a useful teaching tool in statistics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Simulations and hypothesis testing</a:t>
            </a:r>
            <a:endParaRPr/>
          </a:p>
        </p:txBody>
      </p:sp>
      <p:sp>
        <p:nvSpPr>
          <p:cNvPr id="311" name="Google Shape;311;p53"/>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17500" algn="l" rtl="0">
              <a:spcBef>
                <a:spcPts val="0"/>
              </a:spcBef>
              <a:spcAft>
                <a:spcPts val="0"/>
              </a:spcAft>
              <a:buClr>
                <a:schemeClr val="dk1"/>
              </a:buClr>
              <a:buSzPts val="2000"/>
              <a:buChar char="●"/>
            </a:pPr>
            <a:r>
              <a:rPr lang="en" sz="2000">
                <a:solidFill>
                  <a:schemeClr val="dk1"/>
                </a:solidFill>
                <a:latin typeface="Calibri"/>
                <a:ea typeface="Calibri"/>
                <a:cs typeface="Calibri"/>
                <a:sym typeface="Calibri"/>
              </a:rPr>
              <a:t>An aside about why simulations are important:</a:t>
            </a:r>
            <a:endParaRPr sz="2000"/>
          </a:p>
          <a:p>
            <a:pPr marL="342900" lvl="0" indent="-317500" algn="l" rtl="0">
              <a:spcBef>
                <a:spcPts val="480"/>
              </a:spcBef>
              <a:spcAft>
                <a:spcPts val="0"/>
              </a:spcAft>
              <a:buClr>
                <a:schemeClr val="dk1"/>
              </a:buClr>
              <a:buSzPts val="2000"/>
              <a:buChar char="●"/>
            </a:pPr>
            <a:r>
              <a:rPr lang="en" sz="2000">
                <a:solidFill>
                  <a:schemeClr val="dk1"/>
                </a:solidFill>
                <a:latin typeface="Calibri"/>
                <a:ea typeface="Calibri"/>
                <a:cs typeface="Calibri"/>
                <a:sym typeface="Calibri"/>
              </a:rPr>
              <a:t>It’s often claimed that a hypothesis is not scientific unless it is falsifiable (Popper)</a:t>
            </a:r>
            <a:endParaRPr sz="2000"/>
          </a:p>
          <a:p>
            <a:pPr marL="342900" lvl="0" indent="-317500" algn="l" rtl="0">
              <a:spcBef>
                <a:spcPts val="480"/>
              </a:spcBef>
              <a:spcAft>
                <a:spcPts val="1200"/>
              </a:spcAft>
              <a:buClr>
                <a:schemeClr val="dk1"/>
              </a:buClr>
              <a:buSzPts val="2000"/>
              <a:buChar char="●"/>
            </a:pPr>
            <a:r>
              <a:rPr lang="en" sz="2000">
                <a:solidFill>
                  <a:schemeClr val="dk1"/>
                </a:solidFill>
                <a:latin typeface="Calibri"/>
                <a:ea typeface="Calibri"/>
                <a:cs typeface="Calibri"/>
                <a:sym typeface="Calibri"/>
              </a:rPr>
              <a:t>A good way of showing that your test is falsifiable would be to simulate a state of affairs that would be true if your hypothesis was false.</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we are not going to do</a:t>
            </a:r>
            <a:endParaRPr/>
          </a:p>
        </p:txBody>
      </p:sp>
      <p:sp>
        <p:nvSpPr>
          <p:cNvPr id="95" name="Google Shape;9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Give you some sort of formula for when you should and should not use certain types of statistical analysis.</a:t>
            </a:r>
            <a:endParaRPr/>
          </a:p>
          <a:p>
            <a:pPr marL="0" lvl="0" indent="457200" algn="l" rtl="0">
              <a:spcBef>
                <a:spcPts val="1200"/>
              </a:spcBef>
              <a:spcAft>
                <a:spcPts val="1200"/>
              </a:spcAft>
              <a:buNone/>
            </a:pPr>
            <a:endParaRPr/>
          </a:p>
        </p:txBody>
      </p:sp>
      <p:sp>
        <p:nvSpPr>
          <p:cNvPr id="96" name="Google Shape;9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Simulations and hypothesis testing</a:t>
            </a:r>
            <a:endParaRPr/>
          </a:p>
        </p:txBody>
      </p:sp>
      <p:sp>
        <p:nvSpPr>
          <p:cNvPr id="317" name="Google Shape;317;p54"/>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17500" algn="l" rtl="0">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Simulations, therefore, play an important part in counterfactual thinking or</a:t>
            </a:r>
            <a:r>
              <a:rPr lang="en" sz="2000">
                <a:latin typeface="Calibri"/>
                <a:ea typeface="Calibri"/>
                <a:cs typeface="Calibri"/>
                <a:sym typeface="Calibri"/>
              </a:rPr>
              <a:t> </a:t>
            </a:r>
            <a:r>
              <a:rPr lang="en" sz="2000">
                <a:solidFill>
                  <a:schemeClr val="dk1"/>
                </a:solidFill>
                <a:latin typeface="Calibri"/>
                <a:ea typeface="Calibri"/>
                <a:cs typeface="Calibri"/>
                <a:sym typeface="Calibri"/>
              </a:rPr>
              <a:t>arguments from coincidence</a:t>
            </a:r>
            <a:endParaRPr sz="2000">
              <a:latin typeface="Calibri"/>
              <a:ea typeface="Calibri"/>
              <a:cs typeface="Calibri"/>
              <a:sym typeface="Calibri"/>
            </a:endParaRPr>
          </a:p>
          <a:p>
            <a:pPr marL="342900" lvl="0" indent="-317500" algn="l" rtl="0">
              <a:spcBef>
                <a:spcPts val="480"/>
              </a:spcBef>
              <a:spcAft>
                <a:spcPts val="0"/>
              </a:spcAft>
              <a:buClr>
                <a:schemeClr val="dk1"/>
              </a:buClr>
              <a:buSzPts val="2000"/>
              <a:buChar char="●"/>
            </a:pPr>
            <a:r>
              <a:rPr lang="en" sz="2000">
                <a:solidFill>
                  <a:schemeClr val="dk1"/>
                </a:solidFill>
                <a:latin typeface="Calibri"/>
                <a:ea typeface="Calibri"/>
                <a:cs typeface="Calibri"/>
                <a:sym typeface="Calibri"/>
              </a:rPr>
              <a:t>Even traditional statistical tests are based on null hypotheses, a state of affairs that would be true if your hypothesis was not (a simulation in a sense)</a:t>
            </a:r>
            <a:endParaRPr sz="2000"/>
          </a:p>
          <a:p>
            <a:pPr marL="342900" lvl="0" indent="-317500" algn="l" rtl="0">
              <a:spcBef>
                <a:spcPts val="480"/>
              </a:spcBef>
              <a:spcAft>
                <a:spcPts val="1200"/>
              </a:spcAft>
              <a:buClr>
                <a:schemeClr val="dk1"/>
              </a:buClr>
              <a:buSzPts val="2000"/>
              <a:buChar char="●"/>
            </a:pPr>
            <a:r>
              <a:rPr lang="en" sz="2000">
                <a:solidFill>
                  <a:schemeClr val="dk1"/>
                </a:solidFill>
                <a:latin typeface="Calibri"/>
                <a:ea typeface="Calibri"/>
                <a:cs typeface="Calibri"/>
                <a:sym typeface="Calibri"/>
              </a:rPr>
              <a:t>Traditional null hypothesis testing just doesn’t force you to be explicit and defend the structure of your null hypothesis</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Uniform distribution</a:t>
            </a:r>
            <a:endParaRPr/>
          </a:p>
        </p:txBody>
      </p:sp>
      <p:sp>
        <p:nvSpPr>
          <p:cNvPr id="323" name="Google Shape;323;p55"/>
          <p:cNvSpPr txBox="1">
            <a:spLocks noGrp="1"/>
          </p:cNvSpPr>
          <p:nvPr>
            <p:ph type="body" idx="1"/>
          </p:nvPr>
        </p:nvSpPr>
        <p:spPr>
          <a:xfrm>
            <a:off x="457200" y="1200150"/>
            <a:ext cx="8383500" cy="3943200"/>
          </a:xfrm>
          <a:prstGeom prst="rect">
            <a:avLst/>
          </a:prstGeom>
          <a:noFill/>
          <a:ln>
            <a:noFill/>
          </a:ln>
        </p:spPr>
        <p:txBody>
          <a:bodyPr spcFirstLastPara="1" wrap="square" lIns="91425" tIns="45700" rIns="91425" bIns="45700" anchor="t" anchorCtr="0">
            <a:normAutofit fontScale="70000" lnSpcReduction="20000"/>
          </a:bodyPr>
          <a:lstStyle/>
          <a:p>
            <a:pPr marL="342900" lvl="0" indent="-315991" algn="l" rtl="0">
              <a:spcBef>
                <a:spcPts val="0"/>
              </a:spcBef>
              <a:spcAft>
                <a:spcPts val="0"/>
              </a:spcAft>
              <a:buClr>
                <a:schemeClr val="dk1"/>
              </a:buClr>
              <a:buSzPct val="100000"/>
              <a:buChar char="●"/>
            </a:pPr>
            <a:r>
              <a:rPr lang="en" sz="2550">
                <a:solidFill>
                  <a:schemeClr val="dk1"/>
                </a:solidFill>
                <a:latin typeface="Calibri"/>
                <a:ea typeface="Calibri"/>
                <a:cs typeface="Calibri"/>
                <a:sym typeface="Calibri"/>
              </a:rPr>
              <a:t>A uniform distribution refers to a case where every value is just as likely to occur.</a:t>
            </a:r>
            <a:endParaRPr sz="2550"/>
          </a:p>
          <a:p>
            <a:pPr marL="342900" lvl="0" indent="-315991" algn="l" rtl="0">
              <a:spcBef>
                <a:spcPts val="480"/>
              </a:spcBef>
              <a:spcAft>
                <a:spcPts val="0"/>
              </a:spcAft>
              <a:buClr>
                <a:schemeClr val="dk1"/>
              </a:buClr>
              <a:buSzPct val="100000"/>
              <a:buChar char="●"/>
            </a:pPr>
            <a:r>
              <a:rPr lang="en" sz="2550">
                <a:solidFill>
                  <a:schemeClr val="dk1"/>
                </a:solidFill>
                <a:latin typeface="Calibri"/>
                <a:ea typeface="Calibri"/>
                <a:cs typeface="Calibri"/>
                <a:sym typeface="Calibri"/>
              </a:rPr>
              <a:t>you can use the function runif() to simulate values out of a uniform distribution</a:t>
            </a:r>
            <a:endParaRPr sz="2550"/>
          </a:p>
          <a:p>
            <a:pPr marL="342900" lvl="0" indent="-315991" algn="l" rtl="0">
              <a:spcBef>
                <a:spcPts val="480"/>
              </a:spcBef>
              <a:spcAft>
                <a:spcPts val="0"/>
              </a:spcAft>
              <a:buClr>
                <a:schemeClr val="dk1"/>
              </a:buClr>
              <a:buSzPct val="100000"/>
              <a:buChar char="●"/>
            </a:pPr>
            <a:r>
              <a:rPr lang="en" sz="2550">
                <a:solidFill>
                  <a:schemeClr val="dk1"/>
                </a:solidFill>
                <a:latin typeface="Calibri"/>
                <a:ea typeface="Calibri"/>
                <a:cs typeface="Calibri"/>
                <a:sym typeface="Calibri"/>
              </a:rPr>
              <a:t>n = number of values; min = 0 (with a minimum value of 0), max = with a maximum value of 1</a:t>
            </a:r>
            <a:endParaRPr sz="2550"/>
          </a:p>
          <a:p>
            <a:pPr marL="342900" lvl="0" indent="-315991" algn="l" rtl="0">
              <a:spcBef>
                <a:spcPts val="480"/>
              </a:spcBef>
              <a:spcAft>
                <a:spcPts val="0"/>
              </a:spcAft>
              <a:buClr>
                <a:schemeClr val="dk1"/>
              </a:buClr>
              <a:buSzPct val="100000"/>
              <a:buChar char="●"/>
            </a:pPr>
            <a:r>
              <a:rPr lang="en" sz="2550">
                <a:solidFill>
                  <a:schemeClr val="dk1"/>
                </a:solidFill>
                <a:latin typeface="Calibri"/>
                <a:ea typeface="Calibri"/>
                <a:cs typeface="Calibri"/>
                <a:sym typeface="Calibri"/>
              </a:rPr>
              <a:t>if you just use this code over and</a:t>
            </a:r>
            <a:endParaRPr sz="2550"/>
          </a:p>
          <a:p>
            <a:pPr marL="342900" lvl="0" indent="0" algn="l" rtl="0">
              <a:spcBef>
                <a:spcPts val="480"/>
              </a:spcBef>
              <a:spcAft>
                <a:spcPts val="0"/>
              </a:spcAft>
              <a:buClr>
                <a:srgbClr val="06287E"/>
              </a:buClr>
              <a:buSzPct val="133333"/>
              <a:buNone/>
            </a:pPr>
            <a:r>
              <a:rPr lang="en">
                <a:solidFill>
                  <a:srgbClr val="06287E"/>
                </a:solidFill>
                <a:latin typeface="Courier"/>
                <a:ea typeface="Courier"/>
                <a:cs typeface="Courier"/>
                <a:sym typeface="Courier"/>
              </a:rPr>
              <a:t>runif</a:t>
            </a:r>
            <a:r>
              <a:rPr lang="en">
                <a:latin typeface="Courier"/>
                <a:ea typeface="Courier"/>
                <a:cs typeface="Courier"/>
                <a:sym typeface="Courier"/>
              </a:rPr>
              <a:t>(</a:t>
            </a:r>
            <a:r>
              <a:rPr lang="en">
                <a:solidFill>
                  <a:srgbClr val="7D9029"/>
                </a:solidFill>
                <a:latin typeface="Courier"/>
                <a:ea typeface="Courier"/>
                <a:cs typeface="Courier"/>
                <a:sym typeface="Courier"/>
              </a:rPr>
              <a:t>n =</a:t>
            </a:r>
            <a:r>
              <a:rPr lang="en">
                <a:latin typeface="Courier"/>
                <a:ea typeface="Courier"/>
                <a:cs typeface="Courier"/>
                <a:sym typeface="Courier"/>
              </a:rPr>
              <a:t> </a:t>
            </a:r>
            <a:r>
              <a:rPr lang="en">
                <a:solidFill>
                  <a:srgbClr val="40A070"/>
                </a:solidFill>
                <a:latin typeface="Courier"/>
                <a:ea typeface="Courier"/>
                <a:cs typeface="Courier"/>
                <a:sym typeface="Courier"/>
              </a:rPr>
              <a:t>1</a:t>
            </a:r>
            <a:r>
              <a:rPr lang="en">
                <a:latin typeface="Courier"/>
                <a:ea typeface="Courier"/>
                <a:cs typeface="Courier"/>
                <a:sym typeface="Courier"/>
              </a:rPr>
              <a:t>, </a:t>
            </a:r>
            <a:r>
              <a:rPr lang="en">
                <a:solidFill>
                  <a:srgbClr val="7D9029"/>
                </a:solidFill>
                <a:latin typeface="Courier"/>
                <a:ea typeface="Courier"/>
                <a:cs typeface="Courier"/>
                <a:sym typeface="Courier"/>
              </a:rPr>
              <a:t>min =</a:t>
            </a:r>
            <a:r>
              <a:rPr lang="en">
                <a:solidFill>
                  <a:srgbClr val="40A070"/>
                </a:solidFill>
                <a:latin typeface="Courier"/>
                <a:ea typeface="Courier"/>
                <a:cs typeface="Courier"/>
                <a:sym typeface="Courier"/>
              </a:rPr>
              <a:t>0</a:t>
            </a:r>
            <a:r>
              <a:rPr lang="en">
                <a:latin typeface="Courier"/>
                <a:ea typeface="Courier"/>
                <a:cs typeface="Courier"/>
                <a:sym typeface="Courier"/>
              </a:rPr>
              <a:t>, </a:t>
            </a:r>
            <a:r>
              <a:rPr lang="en">
                <a:solidFill>
                  <a:srgbClr val="7D9029"/>
                </a:solidFill>
                <a:latin typeface="Courier"/>
                <a:ea typeface="Courier"/>
                <a:cs typeface="Courier"/>
                <a:sym typeface="Courier"/>
              </a:rPr>
              <a:t>max =</a:t>
            </a:r>
            <a:r>
              <a:rPr lang="en">
                <a:latin typeface="Courier"/>
                <a:ea typeface="Courier"/>
                <a:cs typeface="Courier"/>
                <a:sym typeface="Courier"/>
              </a:rPr>
              <a:t> </a:t>
            </a:r>
            <a:r>
              <a:rPr lang="en">
                <a:solidFill>
                  <a:srgbClr val="40A070"/>
                </a:solidFill>
                <a:latin typeface="Courier"/>
                <a:ea typeface="Courier"/>
                <a:cs typeface="Courier"/>
                <a:sym typeface="Courier"/>
              </a:rPr>
              <a:t>1</a:t>
            </a:r>
            <a:r>
              <a:rPr lang="en">
                <a:latin typeface="Courier"/>
                <a:ea typeface="Courier"/>
                <a:cs typeface="Courier"/>
                <a:sym typeface="Courier"/>
              </a:rPr>
              <a:t>)</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 [1] 0.3078537</a:t>
            </a:r>
            <a:endParaRPr/>
          </a:p>
          <a:p>
            <a:pPr marL="342900" lvl="0" indent="0" algn="l" rtl="0">
              <a:spcBef>
                <a:spcPts val="480"/>
              </a:spcBef>
              <a:spcAft>
                <a:spcPts val="0"/>
              </a:spcAft>
              <a:buClr>
                <a:srgbClr val="06287E"/>
              </a:buClr>
              <a:buSzPct val="133333"/>
              <a:buNone/>
            </a:pPr>
            <a:r>
              <a:rPr lang="en">
                <a:solidFill>
                  <a:srgbClr val="06287E"/>
                </a:solidFill>
                <a:latin typeface="Courier"/>
                <a:ea typeface="Courier"/>
                <a:cs typeface="Courier"/>
                <a:sym typeface="Courier"/>
              </a:rPr>
              <a:t>runif</a:t>
            </a:r>
            <a:r>
              <a:rPr lang="en">
                <a:latin typeface="Courier"/>
                <a:ea typeface="Courier"/>
                <a:cs typeface="Courier"/>
                <a:sym typeface="Courier"/>
              </a:rPr>
              <a:t>(</a:t>
            </a:r>
            <a:r>
              <a:rPr lang="en">
                <a:solidFill>
                  <a:srgbClr val="7D9029"/>
                </a:solidFill>
                <a:latin typeface="Courier"/>
                <a:ea typeface="Courier"/>
                <a:cs typeface="Courier"/>
                <a:sym typeface="Courier"/>
              </a:rPr>
              <a:t>n =</a:t>
            </a:r>
            <a:r>
              <a:rPr lang="en">
                <a:latin typeface="Courier"/>
                <a:ea typeface="Courier"/>
                <a:cs typeface="Courier"/>
                <a:sym typeface="Courier"/>
              </a:rPr>
              <a:t> </a:t>
            </a:r>
            <a:r>
              <a:rPr lang="en">
                <a:solidFill>
                  <a:srgbClr val="40A070"/>
                </a:solidFill>
                <a:latin typeface="Courier"/>
                <a:ea typeface="Courier"/>
                <a:cs typeface="Courier"/>
                <a:sym typeface="Courier"/>
              </a:rPr>
              <a:t>1</a:t>
            </a:r>
            <a:r>
              <a:rPr lang="en">
                <a:latin typeface="Courier"/>
                <a:ea typeface="Courier"/>
                <a:cs typeface="Courier"/>
                <a:sym typeface="Courier"/>
              </a:rPr>
              <a:t>, </a:t>
            </a:r>
            <a:r>
              <a:rPr lang="en">
                <a:solidFill>
                  <a:srgbClr val="7D9029"/>
                </a:solidFill>
                <a:latin typeface="Courier"/>
                <a:ea typeface="Courier"/>
                <a:cs typeface="Courier"/>
                <a:sym typeface="Courier"/>
              </a:rPr>
              <a:t>min =</a:t>
            </a:r>
            <a:r>
              <a:rPr lang="en">
                <a:solidFill>
                  <a:srgbClr val="40A070"/>
                </a:solidFill>
                <a:latin typeface="Courier"/>
                <a:ea typeface="Courier"/>
                <a:cs typeface="Courier"/>
                <a:sym typeface="Courier"/>
              </a:rPr>
              <a:t>0</a:t>
            </a:r>
            <a:r>
              <a:rPr lang="en">
                <a:latin typeface="Courier"/>
                <a:ea typeface="Courier"/>
                <a:cs typeface="Courier"/>
                <a:sym typeface="Courier"/>
              </a:rPr>
              <a:t>, </a:t>
            </a:r>
            <a:r>
              <a:rPr lang="en">
                <a:solidFill>
                  <a:srgbClr val="7D9029"/>
                </a:solidFill>
                <a:latin typeface="Courier"/>
                <a:ea typeface="Courier"/>
                <a:cs typeface="Courier"/>
                <a:sym typeface="Courier"/>
              </a:rPr>
              <a:t>max =</a:t>
            </a:r>
            <a:r>
              <a:rPr lang="en">
                <a:latin typeface="Courier"/>
                <a:ea typeface="Courier"/>
                <a:cs typeface="Courier"/>
                <a:sym typeface="Courier"/>
              </a:rPr>
              <a:t> </a:t>
            </a:r>
            <a:r>
              <a:rPr lang="en">
                <a:solidFill>
                  <a:srgbClr val="40A070"/>
                </a:solidFill>
                <a:latin typeface="Courier"/>
                <a:ea typeface="Courier"/>
                <a:cs typeface="Courier"/>
                <a:sym typeface="Courier"/>
              </a:rPr>
              <a:t>1</a:t>
            </a:r>
            <a:r>
              <a:rPr lang="en">
                <a:latin typeface="Courier"/>
                <a:ea typeface="Courier"/>
                <a:cs typeface="Courier"/>
                <a:sym typeface="Courier"/>
              </a:rPr>
              <a:t>)</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 [1] 0.2646943</a:t>
            </a:r>
            <a:endParaRPr/>
          </a:p>
          <a:p>
            <a:pPr marL="342900" lvl="0" indent="0" algn="l" rtl="0">
              <a:spcBef>
                <a:spcPts val="480"/>
              </a:spcBef>
              <a:spcAft>
                <a:spcPts val="0"/>
              </a:spcAft>
              <a:buClr>
                <a:srgbClr val="06287E"/>
              </a:buClr>
              <a:buSzPct val="133333"/>
              <a:buNone/>
            </a:pPr>
            <a:r>
              <a:rPr lang="en">
                <a:solidFill>
                  <a:srgbClr val="06287E"/>
                </a:solidFill>
                <a:latin typeface="Courier"/>
                <a:ea typeface="Courier"/>
                <a:cs typeface="Courier"/>
                <a:sym typeface="Courier"/>
              </a:rPr>
              <a:t>runif</a:t>
            </a:r>
            <a:r>
              <a:rPr lang="en">
                <a:latin typeface="Courier"/>
                <a:ea typeface="Courier"/>
                <a:cs typeface="Courier"/>
                <a:sym typeface="Courier"/>
              </a:rPr>
              <a:t>(</a:t>
            </a:r>
            <a:r>
              <a:rPr lang="en">
                <a:solidFill>
                  <a:srgbClr val="7D9029"/>
                </a:solidFill>
                <a:latin typeface="Courier"/>
                <a:ea typeface="Courier"/>
                <a:cs typeface="Courier"/>
                <a:sym typeface="Courier"/>
              </a:rPr>
              <a:t>n =</a:t>
            </a:r>
            <a:r>
              <a:rPr lang="en">
                <a:latin typeface="Courier"/>
                <a:ea typeface="Courier"/>
                <a:cs typeface="Courier"/>
                <a:sym typeface="Courier"/>
              </a:rPr>
              <a:t> </a:t>
            </a:r>
            <a:r>
              <a:rPr lang="en">
                <a:solidFill>
                  <a:srgbClr val="40A070"/>
                </a:solidFill>
                <a:latin typeface="Courier"/>
                <a:ea typeface="Courier"/>
                <a:cs typeface="Courier"/>
                <a:sym typeface="Courier"/>
              </a:rPr>
              <a:t>1</a:t>
            </a:r>
            <a:r>
              <a:rPr lang="en">
                <a:latin typeface="Courier"/>
                <a:ea typeface="Courier"/>
                <a:cs typeface="Courier"/>
                <a:sym typeface="Courier"/>
              </a:rPr>
              <a:t>, </a:t>
            </a:r>
            <a:r>
              <a:rPr lang="en">
                <a:solidFill>
                  <a:srgbClr val="7D9029"/>
                </a:solidFill>
                <a:latin typeface="Courier"/>
                <a:ea typeface="Courier"/>
                <a:cs typeface="Courier"/>
                <a:sym typeface="Courier"/>
              </a:rPr>
              <a:t>min =</a:t>
            </a:r>
            <a:r>
              <a:rPr lang="en">
                <a:solidFill>
                  <a:srgbClr val="40A070"/>
                </a:solidFill>
                <a:latin typeface="Courier"/>
                <a:ea typeface="Courier"/>
                <a:cs typeface="Courier"/>
                <a:sym typeface="Courier"/>
              </a:rPr>
              <a:t>0</a:t>
            </a:r>
            <a:r>
              <a:rPr lang="en">
                <a:latin typeface="Courier"/>
                <a:ea typeface="Courier"/>
                <a:cs typeface="Courier"/>
                <a:sym typeface="Courier"/>
              </a:rPr>
              <a:t>, </a:t>
            </a:r>
            <a:r>
              <a:rPr lang="en">
                <a:solidFill>
                  <a:srgbClr val="7D9029"/>
                </a:solidFill>
                <a:latin typeface="Courier"/>
                <a:ea typeface="Courier"/>
                <a:cs typeface="Courier"/>
                <a:sym typeface="Courier"/>
              </a:rPr>
              <a:t>max =</a:t>
            </a:r>
            <a:r>
              <a:rPr lang="en">
                <a:latin typeface="Courier"/>
                <a:ea typeface="Courier"/>
                <a:cs typeface="Courier"/>
                <a:sym typeface="Courier"/>
              </a:rPr>
              <a:t> </a:t>
            </a:r>
            <a:r>
              <a:rPr lang="en">
                <a:solidFill>
                  <a:srgbClr val="40A070"/>
                </a:solidFill>
                <a:latin typeface="Courier"/>
                <a:ea typeface="Courier"/>
                <a:cs typeface="Courier"/>
                <a:sym typeface="Courier"/>
              </a:rPr>
              <a:t>1</a:t>
            </a:r>
            <a:r>
              <a:rPr lang="en">
                <a:latin typeface="Courier"/>
                <a:ea typeface="Courier"/>
                <a:cs typeface="Courier"/>
                <a:sym typeface="Courier"/>
              </a:rPr>
              <a:t>)</a:t>
            </a:r>
            <a:endParaRPr/>
          </a:p>
          <a:p>
            <a:pPr marL="342900" lvl="0" indent="0" algn="l" rtl="0">
              <a:spcBef>
                <a:spcPts val="480"/>
              </a:spcBef>
              <a:spcAft>
                <a:spcPts val="1200"/>
              </a:spcAft>
              <a:buClr>
                <a:schemeClr val="dk1"/>
              </a:buClr>
              <a:buSzPct val="133333"/>
              <a:buNone/>
            </a:pPr>
            <a:r>
              <a:rPr lang="en">
                <a:latin typeface="Courier"/>
                <a:ea typeface="Courier"/>
                <a:cs typeface="Courier"/>
                <a:sym typeface="Courier"/>
              </a:rPr>
              <a:t>## [1] 0.2214549</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6"/>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sz="2600" b="1"/>
              <a:t>Uniform distribution</a:t>
            </a:r>
            <a:endParaRPr sz="2600"/>
          </a:p>
        </p:txBody>
      </p:sp>
      <p:sp>
        <p:nvSpPr>
          <p:cNvPr id="329" name="Google Shape;329;p56"/>
          <p:cNvSpPr txBox="1">
            <a:spLocks noGrp="1"/>
          </p:cNvSpPr>
          <p:nvPr>
            <p:ph type="body" idx="2"/>
          </p:nvPr>
        </p:nvSpPr>
        <p:spPr>
          <a:xfrm>
            <a:off x="457201" y="1229176"/>
            <a:ext cx="3008400" cy="3518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050"/>
              <a:buNone/>
            </a:pPr>
            <a:r>
              <a:rPr lang="en" sz="1800"/>
              <a:t>we can assign a set of numbers generated from a random distribution to `x’.</a:t>
            </a:r>
            <a:endParaRPr sz="1800"/>
          </a:p>
          <a:p>
            <a:pPr marL="0" lvl="0" indent="0" algn="l" rtl="0">
              <a:spcBef>
                <a:spcPts val="210"/>
              </a:spcBef>
              <a:spcAft>
                <a:spcPts val="1200"/>
              </a:spcAft>
              <a:buClr>
                <a:schemeClr val="dk1"/>
              </a:buClr>
              <a:buSzPts val="1000"/>
              <a:buNone/>
            </a:pPr>
            <a:r>
              <a:rPr lang="en" sz="1800">
                <a:latin typeface="Courier"/>
                <a:ea typeface="Courier"/>
                <a:cs typeface="Courier"/>
                <a:sym typeface="Courier"/>
              </a:rPr>
              <a:t>x </a:t>
            </a:r>
            <a:r>
              <a:rPr lang="en" sz="1800">
                <a:solidFill>
                  <a:srgbClr val="007020"/>
                </a:solidFill>
                <a:latin typeface="Courier"/>
                <a:ea typeface="Courier"/>
                <a:cs typeface="Courier"/>
                <a:sym typeface="Courier"/>
              </a:rPr>
              <a:t>&lt;-</a:t>
            </a:r>
            <a:r>
              <a:rPr lang="en" sz="1800">
                <a:latin typeface="Courier"/>
                <a:ea typeface="Courier"/>
                <a:cs typeface="Courier"/>
                <a:sym typeface="Courier"/>
              </a:rPr>
              <a:t> </a:t>
            </a:r>
            <a:r>
              <a:rPr lang="en" sz="1800">
                <a:solidFill>
                  <a:srgbClr val="06287E"/>
                </a:solidFill>
                <a:latin typeface="Courier"/>
                <a:ea typeface="Courier"/>
                <a:cs typeface="Courier"/>
                <a:sym typeface="Courier"/>
              </a:rPr>
              <a:t>runif</a:t>
            </a:r>
            <a:r>
              <a:rPr lang="en" sz="1800">
                <a:latin typeface="Courier"/>
                <a:ea typeface="Courier"/>
                <a:cs typeface="Courier"/>
                <a:sym typeface="Courier"/>
              </a:rPr>
              <a:t>(</a:t>
            </a:r>
            <a:r>
              <a:rPr lang="en" sz="1800">
                <a:solidFill>
                  <a:srgbClr val="7D9029"/>
                </a:solidFill>
                <a:latin typeface="Courier"/>
                <a:ea typeface="Courier"/>
                <a:cs typeface="Courier"/>
                <a:sym typeface="Courier"/>
              </a:rPr>
              <a:t>n=</a:t>
            </a:r>
            <a:r>
              <a:rPr lang="en" sz="1800">
                <a:solidFill>
                  <a:srgbClr val="40A070"/>
                </a:solidFill>
                <a:latin typeface="Courier"/>
                <a:ea typeface="Courier"/>
                <a:cs typeface="Courier"/>
                <a:sym typeface="Courier"/>
              </a:rPr>
              <a:t>100</a:t>
            </a:r>
            <a:r>
              <a:rPr lang="en" sz="1800">
                <a:latin typeface="Courier"/>
                <a:ea typeface="Courier"/>
                <a:cs typeface="Courier"/>
                <a:sym typeface="Courier"/>
              </a:rPr>
              <a:t>, </a:t>
            </a:r>
            <a:r>
              <a:rPr lang="en" sz="1800">
                <a:solidFill>
                  <a:srgbClr val="7D9029"/>
                </a:solidFill>
                <a:latin typeface="Courier"/>
                <a:ea typeface="Courier"/>
                <a:cs typeface="Courier"/>
                <a:sym typeface="Courier"/>
              </a:rPr>
              <a:t>min=</a:t>
            </a:r>
            <a:r>
              <a:rPr lang="en" sz="1800">
                <a:solidFill>
                  <a:srgbClr val="4070A0"/>
                </a:solidFill>
                <a:latin typeface="Courier"/>
                <a:ea typeface="Courier"/>
                <a:cs typeface="Courier"/>
                <a:sym typeface="Courier"/>
              </a:rPr>
              <a:t>-</a:t>
            </a:r>
            <a:r>
              <a:rPr lang="en" sz="1800">
                <a:solidFill>
                  <a:srgbClr val="40A070"/>
                </a:solidFill>
                <a:latin typeface="Courier"/>
                <a:ea typeface="Courier"/>
                <a:cs typeface="Courier"/>
                <a:sym typeface="Courier"/>
              </a:rPr>
              <a:t>1</a:t>
            </a:r>
            <a:r>
              <a:rPr lang="en" sz="1800">
                <a:latin typeface="Courier"/>
                <a:ea typeface="Courier"/>
                <a:cs typeface="Courier"/>
                <a:sym typeface="Courier"/>
              </a:rPr>
              <a:t>, </a:t>
            </a:r>
            <a:r>
              <a:rPr lang="en" sz="1800">
                <a:solidFill>
                  <a:srgbClr val="7D9029"/>
                </a:solidFill>
                <a:latin typeface="Courier"/>
                <a:ea typeface="Courier"/>
                <a:cs typeface="Courier"/>
                <a:sym typeface="Courier"/>
              </a:rPr>
              <a:t>max=</a:t>
            </a:r>
            <a:r>
              <a:rPr lang="en" sz="1800">
                <a:solidFill>
                  <a:srgbClr val="40A070"/>
                </a:solidFill>
                <a:latin typeface="Courier"/>
                <a:ea typeface="Courier"/>
                <a:cs typeface="Courier"/>
                <a:sym typeface="Courier"/>
              </a:rPr>
              <a:t>1</a:t>
            </a:r>
            <a:r>
              <a:rPr lang="en" sz="1800">
                <a:latin typeface="Courier"/>
                <a:ea typeface="Courier"/>
                <a:cs typeface="Courier"/>
                <a:sym typeface="Courier"/>
              </a:rPr>
              <a:t>)</a:t>
            </a:r>
            <a:r>
              <a:rPr lang="en" sz="1800"/>
              <a:t/>
            </a:r>
            <a:br>
              <a:rPr lang="en" sz="1800"/>
            </a:br>
            <a:r>
              <a:rPr lang="en" sz="1800">
                <a:solidFill>
                  <a:srgbClr val="06287E"/>
                </a:solidFill>
                <a:latin typeface="Courier"/>
                <a:ea typeface="Courier"/>
                <a:cs typeface="Courier"/>
                <a:sym typeface="Courier"/>
              </a:rPr>
              <a:t>hist</a:t>
            </a:r>
            <a:r>
              <a:rPr lang="en" sz="1800">
                <a:latin typeface="Courier"/>
                <a:ea typeface="Courier"/>
                <a:cs typeface="Courier"/>
                <a:sym typeface="Courier"/>
              </a:rPr>
              <a:t>(x, </a:t>
            </a:r>
            <a:r>
              <a:rPr lang="en" sz="1800">
                <a:solidFill>
                  <a:srgbClr val="7D9029"/>
                </a:solidFill>
                <a:latin typeface="Courier"/>
                <a:ea typeface="Courier"/>
                <a:cs typeface="Courier"/>
                <a:sym typeface="Courier"/>
              </a:rPr>
              <a:t>lwd=</a:t>
            </a:r>
            <a:r>
              <a:rPr lang="en" sz="1800">
                <a:solidFill>
                  <a:srgbClr val="40A070"/>
                </a:solidFill>
                <a:latin typeface="Courier"/>
                <a:ea typeface="Courier"/>
                <a:cs typeface="Courier"/>
                <a:sym typeface="Courier"/>
              </a:rPr>
              <a:t>3</a:t>
            </a:r>
            <a:r>
              <a:rPr lang="en" sz="1800">
                <a:latin typeface="Courier"/>
                <a:ea typeface="Courier"/>
                <a:cs typeface="Courier"/>
                <a:sym typeface="Courier"/>
              </a:rPr>
              <a:t>)</a:t>
            </a:r>
            <a:endParaRPr sz="1800"/>
          </a:p>
        </p:txBody>
      </p:sp>
      <p:pic>
        <p:nvPicPr>
          <p:cNvPr id="330" name="Google Shape;330;p56" descr="QuantitativetypologyR_files/figure-pptx/unnamed-chunk-22-1.png"/>
          <p:cNvPicPr preferRelativeResize="0"/>
          <p:nvPr/>
        </p:nvPicPr>
        <p:blipFill rotWithShape="1">
          <a:blip r:embed="rId3">
            <a:alphaModFix/>
          </a:blip>
          <a:srcRect/>
          <a:stretch/>
        </p:blipFill>
        <p:spPr>
          <a:xfrm>
            <a:off x="3553575" y="658175"/>
            <a:ext cx="5105400" cy="4089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7"/>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sz="2600" b="1"/>
              <a:t>Uniform distribution</a:t>
            </a:r>
            <a:endParaRPr sz="2600"/>
          </a:p>
        </p:txBody>
      </p:sp>
      <p:sp>
        <p:nvSpPr>
          <p:cNvPr id="336" name="Google Shape;336;p57"/>
          <p:cNvSpPr txBox="1">
            <a:spLocks noGrp="1"/>
          </p:cNvSpPr>
          <p:nvPr>
            <p:ph type="body" idx="2"/>
          </p:nvPr>
        </p:nvSpPr>
        <p:spPr>
          <a:xfrm>
            <a:off x="457201" y="1076326"/>
            <a:ext cx="3008400" cy="3518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1200"/>
              </a:spcAft>
              <a:buClr>
                <a:schemeClr val="dk1"/>
              </a:buClr>
              <a:buSzPts val="1000"/>
              <a:buNone/>
            </a:pPr>
            <a:r>
              <a:rPr lang="en" sz="1800">
                <a:latin typeface="Courier"/>
                <a:ea typeface="Courier"/>
                <a:cs typeface="Courier"/>
                <a:sym typeface="Courier"/>
              </a:rPr>
              <a:t>x </a:t>
            </a:r>
            <a:r>
              <a:rPr lang="en" sz="1800">
                <a:solidFill>
                  <a:srgbClr val="007020"/>
                </a:solidFill>
                <a:latin typeface="Courier"/>
                <a:ea typeface="Courier"/>
                <a:cs typeface="Courier"/>
                <a:sym typeface="Courier"/>
              </a:rPr>
              <a:t>&lt;-</a:t>
            </a:r>
            <a:r>
              <a:rPr lang="en" sz="1800">
                <a:latin typeface="Courier"/>
                <a:ea typeface="Courier"/>
                <a:cs typeface="Courier"/>
                <a:sym typeface="Courier"/>
              </a:rPr>
              <a:t> </a:t>
            </a:r>
            <a:r>
              <a:rPr lang="en" sz="1800">
                <a:solidFill>
                  <a:srgbClr val="06287E"/>
                </a:solidFill>
                <a:latin typeface="Courier"/>
                <a:ea typeface="Courier"/>
                <a:cs typeface="Courier"/>
                <a:sym typeface="Courier"/>
              </a:rPr>
              <a:t>runif</a:t>
            </a:r>
            <a:r>
              <a:rPr lang="en" sz="1800">
                <a:latin typeface="Courier"/>
                <a:ea typeface="Courier"/>
                <a:cs typeface="Courier"/>
                <a:sym typeface="Courier"/>
              </a:rPr>
              <a:t>(</a:t>
            </a:r>
            <a:r>
              <a:rPr lang="en" sz="1800">
                <a:solidFill>
                  <a:srgbClr val="7D9029"/>
                </a:solidFill>
                <a:latin typeface="Courier"/>
                <a:ea typeface="Courier"/>
                <a:cs typeface="Courier"/>
                <a:sym typeface="Courier"/>
              </a:rPr>
              <a:t>n=</a:t>
            </a:r>
            <a:r>
              <a:rPr lang="en" sz="1800">
                <a:solidFill>
                  <a:srgbClr val="40A070"/>
                </a:solidFill>
                <a:latin typeface="Courier"/>
                <a:ea typeface="Courier"/>
                <a:cs typeface="Courier"/>
                <a:sym typeface="Courier"/>
              </a:rPr>
              <a:t>1000</a:t>
            </a:r>
            <a:r>
              <a:rPr lang="en" sz="1800">
                <a:latin typeface="Courier"/>
                <a:ea typeface="Courier"/>
                <a:cs typeface="Courier"/>
                <a:sym typeface="Courier"/>
              </a:rPr>
              <a:t>, </a:t>
            </a:r>
            <a:r>
              <a:rPr lang="en" sz="1800">
                <a:solidFill>
                  <a:srgbClr val="7D9029"/>
                </a:solidFill>
                <a:latin typeface="Courier"/>
                <a:ea typeface="Courier"/>
                <a:cs typeface="Courier"/>
                <a:sym typeface="Courier"/>
              </a:rPr>
              <a:t>min=</a:t>
            </a:r>
            <a:r>
              <a:rPr lang="en" sz="1800">
                <a:solidFill>
                  <a:srgbClr val="4070A0"/>
                </a:solidFill>
                <a:latin typeface="Courier"/>
                <a:ea typeface="Courier"/>
                <a:cs typeface="Courier"/>
                <a:sym typeface="Courier"/>
              </a:rPr>
              <a:t>-</a:t>
            </a:r>
            <a:r>
              <a:rPr lang="en" sz="1800">
                <a:solidFill>
                  <a:srgbClr val="40A070"/>
                </a:solidFill>
                <a:latin typeface="Courier"/>
                <a:ea typeface="Courier"/>
                <a:cs typeface="Courier"/>
                <a:sym typeface="Courier"/>
              </a:rPr>
              <a:t>1</a:t>
            </a:r>
            <a:r>
              <a:rPr lang="en" sz="1800">
                <a:latin typeface="Courier"/>
                <a:ea typeface="Courier"/>
                <a:cs typeface="Courier"/>
                <a:sym typeface="Courier"/>
              </a:rPr>
              <a:t>, </a:t>
            </a:r>
            <a:r>
              <a:rPr lang="en" sz="1800">
                <a:solidFill>
                  <a:srgbClr val="7D9029"/>
                </a:solidFill>
                <a:latin typeface="Courier"/>
                <a:ea typeface="Courier"/>
                <a:cs typeface="Courier"/>
                <a:sym typeface="Courier"/>
              </a:rPr>
              <a:t>max=</a:t>
            </a:r>
            <a:r>
              <a:rPr lang="en" sz="1800">
                <a:solidFill>
                  <a:srgbClr val="40A070"/>
                </a:solidFill>
                <a:latin typeface="Courier"/>
                <a:ea typeface="Courier"/>
                <a:cs typeface="Courier"/>
                <a:sym typeface="Courier"/>
              </a:rPr>
              <a:t>1</a:t>
            </a:r>
            <a:r>
              <a:rPr lang="en" sz="1800">
                <a:latin typeface="Courier"/>
                <a:ea typeface="Courier"/>
                <a:cs typeface="Courier"/>
                <a:sym typeface="Courier"/>
              </a:rPr>
              <a:t>)</a:t>
            </a:r>
            <a:r>
              <a:rPr lang="en" sz="1800"/>
              <a:t/>
            </a:r>
            <a:br>
              <a:rPr lang="en" sz="1800"/>
            </a:br>
            <a:r>
              <a:rPr lang="en" sz="1800">
                <a:solidFill>
                  <a:srgbClr val="06287E"/>
                </a:solidFill>
                <a:latin typeface="Courier"/>
                <a:ea typeface="Courier"/>
                <a:cs typeface="Courier"/>
                <a:sym typeface="Courier"/>
              </a:rPr>
              <a:t>hist</a:t>
            </a:r>
            <a:r>
              <a:rPr lang="en" sz="1800">
                <a:latin typeface="Courier"/>
                <a:ea typeface="Courier"/>
                <a:cs typeface="Courier"/>
                <a:sym typeface="Courier"/>
              </a:rPr>
              <a:t>(x, </a:t>
            </a:r>
            <a:r>
              <a:rPr lang="en" sz="1800">
                <a:solidFill>
                  <a:srgbClr val="7D9029"/>
                </a:solidFill>
                <a:latin typeface="Courier"/>
                <a:ea typeface="Courier"/>
                <a:cs typeface="Courier"/>
                <a:sym typeface="Courier"/>
              </a:rPr>
              <a:t>lwd=</a:t>
            </a:r>
            <a:r>
              <a:rPr lang="en" sz="1800">
                <a:solidFill>
                  <a:srgbClr val="40A070"/>
                </a:solidFill>
                <a:latin typeface="Courier"/>
                <a:ea typeface="Courier"/>
                <a:cs typeface="Courier"/>
                <a:sym typeface="Courier"/>
              </a:rPr>
              <a:t>3</a:t>
            </a:r>
            <a:r>
              <a:rPr lang="en" sz="1800">
                <a:latin typeface="Courier"/>
                <a:ea typeface="Courier"/>
                <a:cs typeface="Courier"/>
                <a:sym typeface="Courier"/>
              </a:rPr>
              <a:t>)</a:t>
            </a:r>
            <a:endParaRPr sz="1800"/>
          </a:p>
        </p:txBody>
      </p:sp>
      <p:pic>
        <p:nvPicPr>
          <p:cNvPr id="337" name="Google Shape;337;p57" descr="QuantitativetypologyR_files/figure-pptx/unnamed-chunk-23-1.png"/>
          <p:cNvPicPr preferRelativeResize="0"/>
          <p:nvPr/>
        </p:nvPicPr>
        <p:blipFill rotWithShape="1">
          <a:blip r:embed="rId3">
            <a:alphaModFix/>
          </a:blip>
          <a:srcRect/>
          <a:stretch/>
        </p:blipFill>
        <p:spPr>
          <a:xfrm>
            <a:off x="3568700" y="355600"/>
            <a:ext cx="5105400" cy="4089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8"/>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sz="2600" b="1"/>
              <a:t>Normal/G</a:t>
            </a:r>
            <a:r>
              <a:rPr lang="en" sz="2600"/>
              <a:t>au</a:t>
            </a:r>
            <a:r>
              <a:rPr lang="en" sz="2600" b="1"/>
              <a:t>ssian distribution</a:t>
            </a:r>
            <a:endParaRPr sz="2600"/>
          </a:p>
        </p:txBody>
      </p:sp>
      <p:sp>
        <p:nvSpPr>
          <p:cNvPr id="343" name="Google Shape;343;p58"/>
          <p:cNvSpPr txBox="1">
            <a:spLocks noGrp="1"/>
          </p:cNvSpPr>
          <p:nvPr>
            <p:ph type="body" idx="2"/>
          </p:nvPr>
        </p:nvSpPr>
        <p:spPr>
          <a:xfrm>
            <a:off x="457201" y="1076326"/>
            <a:ext cx="3008400" cy="3518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050"/>
              <a:buNone/>
            </a:pPr>
            <a:r>
              <a:rPr lang="en" sz="1800"/>
              <a:t>We can simulate values of a </a:t>
            </a:r>
            <a:r>
              <a:rPr lang="en" sz="1800">
                <a:latin typeface="Courier"/>
                <a:ea typeface="Courier"/>
                <a:cs typeface="Courier"/>
                <a:sym typeface="Courier"/>
              </a:rPr>
              <a:t>normal" /</a:t>
            </a:r>
            <a:r>
              <a:rPr lang="en" sz="1800"/>
              <a:t>Gaussian” distribution</a:t>
            </a:r>
            <a:endParaRPr sz="1800"/>
          </a:p>
          <a:p>
            <a:pPr marL="0" lvl="0" indent="0" algn="l" rtl="0">
              <a:spcBef>
                <a:spcPts val="210"/>
              </a:spcBef>
              <a:spcAft>
                <a:spcPts val="0"/>
              </a:spcAft>
              <a:buClr>
                <a:schemeClr val="dk1"/>
              </a:buClr>
              <a:buSzPts val="1050"/>
              <a:buNone/>
            </a:pPr>
            <a:r>
              <a:rPr lang="en" sz="1800"/>
              <a:t>rnorm(n = sample size, m = mean, sd = standard deviation)</a:t>
            </a:r>
            <a:endParaRPr sz="1800"/>
          </a:p>
          <a:p>
            <a:pPr marL="0" lvl="0" indent="0" algn="l" rtl="0">
              <a:spcBef>
                <a:spcPts val="210"/>
              </a:spcBef>
              <a:spcAft>
                <a:spcPts val="1200"/>
              </a:spcAft>
              <a:buClr>
                <a:schemeClr val="dk1"/>
              </a:buClr>
              <a:buSzPts val="1000"/>
              <a:buNone/>
            </a:pPr>
            <a:r>
              <a:rPr lang="en" sz="1800">
                <a:latin typeface="Courier"/>
                <a:ea typeface="Courier"/>
                <a:cs typeface="Courier"/>
                <a:sym typeface="Courier"/>
              </a:rPr>
              <a:t>x </a:t>
            </a:r>
            <a:r>
              <a:rPr lang="en" sz="1800">
                <a:solidFill>
                  <a:srgbClr val="007020"/>
                </a:solidFill>
                <a:latin typeface="Courier"/>
                <a:ea typeface="Courier"/>
                <a:cs typeface="Courier"/>
                <a:sym typeface="Courier"/>
              </a:rPr>
              <a:t>&lt;-</a:t>
            </a:r>
            <a:r>
              <a:rPr lang="en" sz="1800">
                <a:latin typeface="Courier"/>
                <a:ea typeface="Courier"/>
                <a:cs typeface="Courier"/>
                <a:sym typeface="Courier"/>
              </a:rPr>
              <a:t> </a:t>
            </a:r>
            <a:r>
              <a:rPr lang="en" sz="1800">
                <a:solidFill>
                  <a:srgbClr val="06287E"/>
                </a:solidFill>
                <a:latin typeface="Courier"/>
                <a:ea typeface="Courier"/>
                <a:cs typeface="Courier"/>
                <a:sym typeface="Courier"/>
              </a:rPr>
              <a:t>rnorm</a:t>
            </a:r>
            <a:r>
              <a:rPr lang="en" sz="1800">
                <a:latin typeface="Courier"/>
                <a:ea typeface="Courier"/>
                <a:cs typeface="Courier"/>
                <a:sym typeface="Courier"/>
              </a:rPr>
              <a:t>(</a:t>
            </a:r>
            <a:r>
              <a:rPr lang="en" sz="1800">
                <a:solidFill>
                  <a:srgbClr val="7D9029"/>
                </a:solidFill>
                <a:latin typeface="Courier"/>
                <a:ea typeface="Courier"/>
                <a:cs typeface="Courier"/>
                <a:sym typeface="Courier"/>
              </a:rPr>
              <a:t>n =</a:t>
            </a:r>
            <a:r>
              <a:rPr lang="en" sz="1800">
                <a:solidFill>
                  <a:srgbClr val="40A070"/>
                </a:solidFill>
                <a:latin typeface="Courier"/>
                <a:ea typeface="Courier"/>
                <a:cs typeface="Courier"/>
                <a:sym typeface="Courier"/>
              </a:rPr>
              <a:t>100</a:t>
            </a:r>
            <a:r>
              <a:rPr lang="en" sz="1800">
                <a:latin typeface="Courier"/>
                <a:ea typeface="Courier"/>
                <a:cs typeface="Courier"/>
                <a:sym typeface="Courier"/>
              </a:rPr>
              <a:t>, </a:t>
            </a:r>
            <a:r>
              <a:rPr lang="en" sz="1800">
                <a:solidFill>
                  <a:srgbClr val="7D9029"/>
                </a:solidFill>
                <a:latin typeface="Courier"/>
                <a:ea typeface="Courier"/>
                <a:cs typeface="Courier"/>
                <a:sym typeface="Courier"/>
              </a:rPr>
              <a:t>m =</a:t>
            </a:r>
            <a:r>
              <a:rPr lang="en" sz="1800">
                <a:latin typeface="Courier"/>
                <a:ea typeface="Courier"/>
                <a:cs typeface="Courier"/>
                <a:sym typeface="Courier"/>
              </a:rPr>
              <a:t> </a:t>
            </a:r>
            <a:r>
              <a:rPr lang="en" sz="1800">
                <a:solidFill>
                  <a:srgbClr val="40A070"/>
                </a:solidFill>
                <a:latin typeface="Courier"/>
                <a:ea typeface="Courier"/>
                <a:cs typeface="Courier"/>
                <a:sym typeface="Courier"/>
              </a:rPr>
              <a:t>1</a:t>
            </a:r>
            <a:r>
              <a:rPr lang="en" sz="1800">
                <a:latin typeface="Courier"/>
                <a:ea typeface="Courier"/>
                <a:cs typeface="Courier"/>
                <a:sym typeface="Courier"/>
              </a:rPr>
              <a:t>, </a:t>
            </a:r>
            <a:r>
              <a:rPr lang="en" sz="1800">
                <a:solidFill>
                  <a:srgbClr val="7D9029"/>
                </a:solidFill>
                <a:latin typeface="Courier"/>
                <a:ea typeface="Courier"/>
                <a:cs typeface="Courier"/>
                <a:sym typeface="Courier"/>
              </a:rPr>
              <a:t>sd=</a:t>
            </a:r>
            <a:r>
              <a:rPr lang="en" sz="1800">
                <a:latin typeface="Courier"/>
                <a:ea typeface="Courier"/>
                <a:cs typeface="Courier"/>
                <a:sym typeface="Courier"/>
              </a:rPr>
              <a:t> </a:t>
            </a:r>
            <a:r>
              <a:rPr lang="en" sz="1800">
                <a:solidFill>
                  <a:srgbClr val="40A070"/>
                </a:solidFill>
                <a:latin typeface="Courier"/>
                <a:ea typeface="Courier"/>
                <a:cs typeface="Courier"/>
                <a:sym typeface="Courier"/>
              </a:rPr>
              <a:t>4</a:t>
            </a:r>
            <a:r>
              <a:rPr lang="en" sz="1800">
                <a:latin typeface="Courier"/>
                <a:ea typeface="Courier"/>
                <a:cs typeface="Courier"/>
                <a:sym typeface="Courier"/>
              </a:rPr>
              <a:t>)</a:t>
            </a:r>
            <a:r>
              <a:rPr lang="en" sz="1800"/>
              <a:t/>
            </a:r>
            <a:br>
              <a:rPr lang="en" sz="1800"/>
            </a:br>
            <a:r>
              <a:rPr lang="en" sz="1800">
                <a:solidFill>
                  <a:srgbClr val="06287E"/>
                </a:solidFill>
                <a:latin typeface="Courier"/>
                <a:ea typeface="Courier"/>
                <a:cs typeface="Courier"/>
                <a:sym typeface="Courier"/>
              </a:rPr>
              <a:t>hist</a:t>
            </a:r>
            <a:r>
              <a:rPr lang="en" sz="1800">
                <a:latin typeface="Courier"/>
                <a:ea typeface="Courier"/>
                <a:cs typeface="Courier"/>
                <a:sym typeface="Courier"/>
              </a:rPr>
              <a:t>(x)</a:t>
            </a:r>
            <a:endParaRPr sz="1800"/>
          </a:p>
        </p:txBody>
      </p:sp>
      <p:pic>
        <p:nvPicPr>
          <p:cNvPr id="344" name="Google Shape;344;p58" descr="QuantitativetypologyR_files/figure-pptx/unnamed-chunk-24-1.png"/>
          <p:cNvPicPr preferRelativeResize="0"/>
          <p:nvPr/>
        </p:nvPicPr>
        <p:blipFill rotWithShape="1">
          <a:blip r:embed="rId3">
            <a:alphaModFix/>
          </a:blip>
          <a:srcRect/>
          <a:stretch/>
        </p:blipFill>
        <p:spPr>
          <a:xfrm>
            <a:off x="3568700" y="355600"/>
            <a:ext cx="5105400" cy="4089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Normal/</a:t>
            </a:r>
            <a:r>
              <a:rPr lang="en" sz="3300">
                <a:latin typeface="Calibri"/>
                <a:ea typeface="Calibri"/>
                <a:cs typeface="Calibri"/>
                <a:sym typeface="Calibri"/>
              </a:rPr>
              <a:t>Gaussian</a:t>
            </a:r>
            <a:r>
              <a:rPr lang="en" sz="3300">
                <a:solidFill>
                  <a:schemeClr val="dk1"/>
                </a:solidFill>
                <a:latin typeface="Calibri"/>
                <a:ea typeface="Calibri"/>
                <a:cs typeface="Calibri"/>
                <a:sym typeface="Calibri"/>
              </a:rPr>
              <a:t> distribution</a:t>
            </a:r>
            <a:endParaRPr/>
          </a:p>
        </p:txBody>
      </p:sp>
      <p:sp>
        <p:nvSpPr>
          <p:cNvPr id="350" name="Google Shape;350;p59"/>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We can simulate values of a normal</a:t>
            </a:r>
            <a:r>
              <a:rPr lang="en">
                <a:latin typeface="Courier"/>
                <a:ea typeface="Courier"/>
                <a:cs typeface="Courier"/>
                <a:sym typeface="Courier"/>
              </a:rPr>
              <a:t>/</a:t>
            </a:r>
            <a:r>
              <a:rPr lang="en" sz="2400">
                <a:solidFill>
                  <a:schemeClr val="dk1"/>
                </a:solidFill>
                <a:latin typeface="Calibri"/>
                <a:ea typeface="Calibri"/>
                <a:cs typeface="Calibri"/>
                <a:sym typeface="Calibri"/>
              </a:rPr>
              <a:t>Gaussian distribution</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The normal distribution doesn’t have ``limits”, it just tails on forever.</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x1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rnorm</a:t>
            </a:r>
            <a:r>
              <a:rPr lang="en">
                <a:latin typeface="Courier"/>
                <a:ea typeface="Courier"/>
                <a:cs typeface="Courier"/>
                <a:sym typeface="Courier"/>
              </a:rPr>
              <a:t>(</a:t>
            </a:r>
            <a:r>
              <a:rPr lang="en">
                <a:solidFill>
                  <a:srgbClr val="7D9029"/>
                </a:solidFill>
                <a:latin typeface="Courier"/>
                <a:ea typeface="Courier"/>
                <a:cs typeface="Courier"/>
                <a:sym typeface="Courier"/>
              </a:rPr>
              <a:t>n =</a:t>
            </a:r>
            <a:r>
              <a:rPr lang="en">
                <a:solidFill>
                  <a:srgbClr val="40A070"/>
                </a:solidFill>
                <a:latin typeface="Courier"/>
                <a:ea typeface="Courier"/>
                <a:cs typeface="Courier"/>
                <a:sym typeface="Courier"/>
              </a:rPr>
              <a:t>100</a:t>
            </a:r>
            <a:r>
              <a:rPr lang="en">
                <a:latin typeface="Courier"/>
                <a:ea typeface="Courier"/>
                <a:cs typeface="Courier"/>
                <a:sym typeface="Courier"/>
              </a:rPr>
              <a:t>, </a:t>
            </a:r>
            <a:r>
              <a:rPr lang="en">
                <a:solidFill>
                  <a:srgbClr val="7D9029"/>
                </a:solidFill>
                <a:latin typeface="Courier"/>
                <a:ea typeface="Courier"/>
                <a:cs typeface="Courier"/>
                <a:sym typeface="Courier"/>
              </a:rPr>
              <a:t>m =</a:t>
            </a:r>
            <a:r>
              <a:rPr lang="en">
                <a:latin typeface="Courier"/>
                <a:ea typeface="Courier"/>
                <a:cs typeface="Courier"/>
                <a:sym typeface="Courier"/>
              </a:rPr>
              <a:t> </a:t>
            </a:r>
            <a:r>
              <a:rPr lang="en">
                <a:solidFill>
                  <a:srgbClr val="40A070"/>
                </a:solidFill>
                <a:latin typeface="Courier"/>
                <a:ea typeface="Courier"/>
                <a:cs typeface="Courier"/>
                <a:sym typeface="Courier"/>
              </a:rPr>
              <a:t>1</a:t>
            </a:r>
            <a:r>
              <a:rPr lang="en">
                <a:latin typeface="Courier"/>
                <a:ea typeface="Courier"/>
                <a:cs typeface="Courier"/>
                <a:sym typeface="Courier"/>
              </a:rPr>
              <a:t>, </a:t>
            </a:r>
            <a:r>
              <a:rPr lang="en">
                <a:solidFill>
                  <a:srgbClr val="7D9029"/>
                </a:solidFill>
                <a:latin typeface="Courier"/>
                <a:ea typeface="Courier"/>
                <a:cs typeface="Courier"/>
                <a:sym typeface="Courier"/>
              </a:rPr>
              <a:t>sd=</a:t>
            </a:r>
            <a:r>
              <a:rPr lang="en">
                <a:latin typeface="Courier"/>
                <a:ea typeface="Courier"/>
                <a:cs typeface="Courier"/>
                <a:sym typeface="Courier"/>
              </a:rPr>
              <a:t> </a:t>
            </a:r>
            <a:r>
              <a:rPr lang="en">
                <a:solidFill>
                  <a:srgbClr val="40A070"/>
                </a:solidFill>
                <a:latin typeface="Courier"/>
                <a:ea typeface="Courier"/>
                <a:cs typeface="Courier"/>
                <a:sym typeface="Courier"/>
              </a:rPr>
              <a:t>4</a:t>
            </a:r>
            <a:r>
              <a:rPr lang="en">
                <a:latin typeface="Courier"/>
                <a:ea typeface="Courier"/>
                <a:cs typeface="Courier"/>
                <a:sym typeface="Courier"/>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Normal distribution</a:t>
            </a:r>
            <a:endParaRPr/>
          </a:p>
        </p:txBody>
      </p:sp>
      <p:sp>
        <p:nvSpPr>
          <p:cNvPr id="356" name="Google Shape;356;p60"/>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Clr>
                <a:srgbClr val="06287E"/>
              </a:buClr>
              <a:buSzPts val="2400"/>
              <a:buNone/>
            </a:pPr>
            <a:r>
              <a:rPr lang="en">
                <a:solidFill>
                  <a:srgbClr val="06287E"/>
                </a:solidFill>
                <a:latin typeface="Courier"/>
                <a:ea typeface="Courier"/>
                <a:cs typeface="Courier"/>
                <a:sym typeface="Courier"/>
              </a:rPr>
              <a:t>install.packages</a:t>
            </a:r>
            <a:r>
              <a:rPr lang="en">
                <a:latin typeface="Courier"/>
                <a:ea typeface="Courier"/>
                <a:cs typeface="Courier"/>
                <a:sym typeface="Courier"/>
              </a:rPr>
              <a:t>(</a:t>
            </a:r>
            <a:r>
              <a:rPr lang="en">
                <a:solidFill>
                  <a:srgbClr val="4070A0"/>
                </a:solidFill>
                <a:latin typeface="Courier"/>
                <a:ea typeface="Courier"/>
                <a:cs typeface="Courier"/>
                <a:sym typeface="Courier"/>
              </a:rPr>
              <a:t>"sm"</a:t>
            </a:r>
            <a:r>
              <a:rPr lang="en">
                <a:latin typeface="Courier"/>
                <a:ea typeface="Courier"/>
                <a:cs typeface="Courier"/>
                <a:sym typeface="Courier"/>
              </a:rPr>
              <a:t>)</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Warning: package 'sm' is in use and will not be installed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1"/>
          <p:cNvSpPr txBox="1">
            <a:spLocks noGrp="1"/>
          </p:cNvSpPr>
          <p:nvPr>
            <p:ph type="title"/>
          </p:nvPr>
        </p:nvSpPr>
        <p:spPr>
          <a:xfrm>
            <a:off x="457200" y="204775"/>
            <a:ext cx="4114800" cy="87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sz="2800" b="1"/>
              <a:t>Normal / Gaussian distribution</a:t>
            </a:r>
            <a:endParaRPr sz="2800"/>
          </a:p>
        </p:txBody>
      </p:sp>
      <p:sp>
        <p:nvSpPr>
          <p:cNvPr id="362" name="Google Shape;362;p61"/>
          <p:cNvSpPr txBox="1">
            <a:spLocks noGrp="1"/>
          </p:cNvSpPr>
          <p:nvPr>
            <p:ph type="body" idx="2"/>
          </p:nvPr>
        </p:nvSpPr>
        <p:spPr>
          <a:xfrm>
            <a:off x="457200" y="1076325"/>
            <a:ext cx="8444100" cy="351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50"/>
              <a:buNone/>
            </a:pPr>
            <a:r>
              <a:rPr lang="en" sz="1800"/>
              <a:t>Normally distributed data can have different means</a:t>
            </a:r>
            <a:endParaRPr sz="1800"/>
          </a:p>
          <a:p>
            <a:pPr marL="0" lvl="0" indent="0" algn="l" rtl="0">
              <a:spcBef>
                <a:spcPts val="210"/>
              </a:spcBef>
              <a:spcAft>
                <a:spcPts val="1200"/>
              </a:spcAft>
              <a:buClr>
                <a:schemeClr val="dk1"/>
              </a:buClr>
              <a:buSzPts val="1000"/>
              <a:buNone/>
            </a:pPr>
            <a:r>
              <a:rPr lang="en" sz="1400">
                <a:latin typeface="Courier"/>
                <a:ea typeface="Courier"/>
                <a:cs typeface="Courier"/>
                <a:sym typeface="Courier"/>
              </a:rPr>
              <a:t>x1 </a:t>
            </a:r>
            <a:r>
              <a:rPr lang="en" sz="1400">
                <a:solidFill>
                  <a:srgbClr val="007020"/>
                </a:solidFill>
                <a:latin typeface="Courier"/>
                <a:ea typeface="Courier"/>
                <a:cs typeface="Courier"/>
                <a:sym typeface="Courier"/>
              </a:rPr>
              <a:t>&lt;-</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cbind</a:t>
            </a:r>
            <a:r>
              <a:rPr lang="en" sz="1400">
                <a:latin typeface="Courier"/>
                <a:ea typeface="Courier"/>
                <a:cs typeface="Courier"/>
                <a:sym typeface="Courier"/>
              </a:rPr>
              <a:t>(</a:t>
            </a:r>
            <a:r>
              <a:rPr lang="en" sz="1400">
                <a:solidFill>
                  <a:srgbClr val="7D9029"/>
                </a:solidFill>
                <a:latin typeface="Courier"/>
                <a:ea typeface="Courier"/>
                <a:cs typeface="Courier"/>
                <a:sym typeface="Courier"/>
              </a:rPr>
              <a:t>x =</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rnorm</a:t>
            </a:r>
            <a:r>
              <a:rPr lang="en" sz="1400">
                <a:latin typeface="Courier"/>
                <a:ea typeface="Courier"/>
                <a:cs typeface="Courier"/>
                <a:sym typeface="Courier"/>
              </a:rPr>
              <a:t>(</a:t>
            </a:r>
            <a:r>
              <a:rPr lang="en" sz="1400">
                <a:solidFill>
                  <a:srgbClr val="7D9029"/>
                </a:solidFill>
                <a:latin typeface="Courier"/>
                <a:ea typeface="Courier"/>
                <a:cs typeface="Courier"/>
                <a:sym typeface="Courier"/>
              </a:rPr>
              <a:t>n=</a:t>
            </a:r>
            <a:r>
              <a:rPr lang="en" sz="1400">
                <a:solidFill>
                  <a:srgbClr val="40A070"/>
                </a:solidFill>
                <a:latin typeface="Courier"/>
                <a:ea typeface="Courier"/>
                <a:cs typeface="Courier"/>
                <a:sym typeface="Courier"/>
              </a:rPr>
              <a:t>500</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m=</a:t>
            </a:r>
            <a:r>
              <a:rPr lang="en" sz="1400">
                <a:solidFill>
                  <a:srgbClr val="40A070"/>
                </a:solidFill>
                <a:latin typeface="Courier"/>
                <a:ea typeface="Courier"/>
                <a:cs typeface="Courier"/>
                <a:sym typeface="Courier"/>
              </a:rPr>
              <a:t>10</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sd=</a:t>
            </a:r>
            <a:r>
              <a:rPr lang="en" sz="1400">
                <a:solidFill>
                  <a:srgbClr val="40A070"/>
                </a:solidFill>
                <a:latin typeface="Courier"/>
                <a:ea typeface="Courier"/>
                <a:cs typeface="Courier"/>
                <a:sym typeface="Courier"/>
              </a:rPr>
              <a:t>3</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group =</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rep</a:t>
            </a:r>
            <a:r>
              <a:rPr lang="en" sz="1400">
                <a:latin typeface="Courier"/>
                <a:ea typeface="Courier"/>
                <a:cs typeface="Courier"/>
                <a:sym typeface="Courier"/>
              </a:rPr>
              <a:t>(</a:t>
            </a:r>
            <a:r>
              <a:rPr lang="en" sz="1400">
                <a:solidFill>
                  <a:srgbClr val="4070A0"/>
                </a:solidFill>
                <a:latin typeface="Courier"/>
                <a:ea typeface="Courier"/>
                <a:cs typeface="Courier"/>
                <a:sym typeface="Courier"/>
              </a:rPr>
              <a:t>"x1"</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times=</a:t>
            </a:r>
            <a:r>
              <a:rPr lang="en" sz="1400">
                <a:solidFill>
                  <a:srgbClr val="40A070"/>
                </a:solidFill>
                <a:latin typeface="Courier"/>
                <a:ea typeface="Courier"/>
                <a:cs typeface="Courier"/>
                <a:sym typeface="Courier"/>
              </a:rPr>
              <a:t>100</a:t>
            </a:r>
            <a:r>
              <a:rPr lang="en" sz="1400">
                <a:latin typeface="Courier"/>
                <a:ea typeface="Courier"/>
                <a:cs typeface="Courier"/>
                <a:sym typeface="Courier"/>
              </a:rPr>
              <a:t>))</a:t>
            </a:r>
            <a:r>
              <a:rPr lang="en" sz="1400"/>
              <a:t/>
            </a:r>
            <a:br>
              <a:rPr lang="en" sz="1400"/>
            </a:br>
            <a:r>
              <a:rPr lang="en" sz="1400">
                <a:latin typeface="Courier"/>
                <a:ea typeface="Courier"/>
                <a:cs typeface="Courier"/>
                <a:sym typeface="Courier"/>
              </a:rPr>
              <a:t>x2 </a:t>
            </a:r>
            <a:r>
              <a:rPr lang="en" sz="1400">
                <a:solidFill>
                  <a:srgbClr val="007020"/>
                </a:solidFill>
                <a:latin typeface="Courier"/>
                <a:ea typeface="Courier"/>
                <a:cs typeface="Courier"/>
                <a:sym typeface="Courier"/>
              </a:rPr>
              <a:t>&lt;-</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cbind</a:t>
            </a:r>
            <a:r>
              <a:rPr lang="en" sz="1400">
                <a:latin typeface="Courier"/>
                <a:ea typeface="Courier"/>
                <a:cs typeface="Courier"/>
                <a:sym typeface="Courier"/>
              </a:rPr>
              <a:t>(</a:t>
            </a:r>
            <a:r>
              <a:rPr lang="en" sz="1400">
                <a:solidFill>
                  <a:srgbClr val="7D9029"/>
                </a:solidFill>
                <a:latin typeface="Courier"/>
                <a:ea typeface="Courier"/>
                <a:cs typeface="Courier"/>
                <a:sym typeface="Courier"/>
              </a:rPr>
              <a:t>x =</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rnorm</a:t>
            </a:r>
            <a:r>
              <a:rPr lang="en" sz="1400">
                <a:latin typeface="Courier"/>
                <a:ea typeface="Courier"/>
                <a:cs typeface="Courier"/>
                <a:sym typeface="Courier"/>
              </a:rPr>
              <a:t>(</a:t>
            </a:r>
            <a:r>
              <a:rPr lang="en" sz="1400">
                <a:solidFill>
                  <a:srgbClr val="7D9029"/>
                </a:solidFill>
                <a:latin typeface="Courier"/>
                <a:ea typeface="Courier"/>
                <a:cs typeface="Courier"/>
                <a:sym typeface="Courier"/>
              </a:rPr>
              <a:t>n =</a:t>
            </a:r>
            <a:r>
              <a:rPr lang="en" sz="1400">
                <a:latin typeface="Courier"/>
                <a:ea typeface="Courier"/>
                <a:cs typeface="Courier"/>
                <a:sym typeface="Courier"/>
              </a:rPr>
              <a:t> </a:t>
            </a:r>
            <a:r>
              <a:rPr lang="en" sz="1400">
                <a:solidFill>
                  <a:srgbClr val="40A070"/>
                </a:solidFill>
                <a:latin typeface="Courier"/>
                <a:ea typeface="Courier"/>
                <a:cs typeface="Courier"/>
                <a:sym typeface="Courier"/>
              </a:rPr>
              <a:t>500</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m=</a:t>
            </a:r>
            <a:r>
              <a:rPr lang="en" sz="1400">
                <a:solidFill>
                  <a:srgbClr val="40A070"/>
                </a:solidFill>
                <a:latin typeface="Courier"/>
                <a:ea typeface="Courier"/>
                <a:cs typeface="Courier"/>
                <a:sym typeface="Courier"/>
              </a:rPr>
              <a:t>20</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sd=</a:t>
            </a:r>
            <a:r>
              <a:rPr lang="en" sz="1400">
                <a:solidFill>
                  <a:srgbClr val="40A070"/>
                </a:solidFill>
                <a:latin typeface="Courier"/>
                <a:ea typeface="Courier"/>
                <a:cs typeface="Courier"/>
                <a:sym typeface="Courier"/>
              </a:rPr>
              <a:t>3</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group =</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rep</a:t>
            </a:r>
            <a:r>
              <a:rPr lang="en" sz="1400">
                <a:latin typeface="Courier"/>
                <a:ea typeface="Courier"/>
                <a:cs typeface="Courier"/>
                <a:sym typeface="Courier"/>
              </a:rPr>
              <a:t>(</a:t>
            </a:r>
            <a:r>
              <a:rPr lang="en" sz="1400">
                <a:solidFill>
                  <a:srgbClr val="4070A0"/>
                </a:solidFill>
                <a:latin typeface="Courier"/>
                <a:ea typeface="Courier"/>
                <a:cs typeface="Courier"/>
                <a:sym typeface="Courier"/>
              </a:rPr>
              <a:t>"x2"</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times =</a:t>
            </a:r>
            <a:r>
              <a:rPr lang="en" sz="1400">
                <a:solidFill>
                  <a:srgbClr val="40A070"/>
                </a:solidFill>
                <a:latin typeface="Courier"/>
                <a:ea typeface="Courier"/>
                <a:cs typeface="Courier"/>
                <a:sym typeface="Courier"/>
              </a:rPr>
              <a:t>100</a:t>
            </a:r>
            <a:r>
              <a:rPr lang="en" sz="1400">
                <a:latin typeface="Courier"/>
                <a:ea typeface="Courier"/>
                <a:cs typeface="Courier"/>
                <a:sym typeface="Courier"/>
              </a:rPr>
              <a:t>))</a:t>
            </a:r>
            <a:r>
              <a:rPr lang="en" sz="1400"/>
              <a:t/>
            </a:r>
            <a:br>
              <a:rPr lang="en" sz="1400"/>
            </a:br>
            <a:r>
              <a:rPr lang="en" sz="1400">
                <a:latin typeface="Courier"/>
                <a:ea typeface="Courier"/>
                <a:cs typeface="Courier"/>
                <a:sym typeface="Courier"/>
              </a:rPr>
              <a:t>df </a:t>
            </a:r>
            <a:r>
              <a:rPr lang="en" sz="1400">
                <a:solidFill>
                  <a:srgbClr val="007020"/>
                </a:solidFill>
                <a:latin typeface="Courier"/>
                <a:ea typeface="Courier"/>
                <a:cs typeface="Courier"/>
                <a:sym typeface="Courier"/>
              </a:rPr>
              <a:t>&lt;-</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as.data.frame</a:t>
            </a:r>
            <a:r>
              <a:rPr lang="en" sz="1400">
                <a:latin typeface="Courier"/>
                <a:ea typeface="Courier"/>
                <a:cs typeface="Courier"/>
                <a:sym typeface="Courier"/>
              </a:rPr>
              <a:t>(</a:t>
            </a:r>
            <a:r>
              <a:rPr lang="en" sz="1400">
                <a:solidFill>
                  <a:srgbClr val="06287E"/>
                </a:solidFill>
                <a:latin typeface="Courier"/>
                <a:ea typeface="Courier"/>
                <a:cs typeface="Courier"/>
                <a:sym typeface="Courier"/>
              </a:rPr>
              <a:t>rbind</a:t>
            </a:r>
            <a:r>
              <a:rPr lang="en" sz="1400">
                <a:latin typeface="Courier"/>
                <a:ea typeface="Courier"/>
                <a:cs typeface="Courier"/>
                <a:sym typeface="Courier"/>
              </a:rPr>
              <a:t>(x1, x2))</a:t>
            </a:r>
            <a:r>
              <a:rPr lang="en" sz="1400"/>
              <a:t/>
            </a:r>
            <a:br>
              <a:rPr lang="en" sz="1400"/>
            </a:br>
            <a:r>
              <a:rPr lang="en" sz="1400">
                <a:latin typeface="Courier"/>
                <a:ea typeface="Courier"/>
                <a:cs typeface="Courier"/>
                <a:sym typeface="Courier"/>
              </a:rPr>
              <a:t>df</a:t>
            </a:r>
            <a:r>
              <a:rPr lang="en" sz="1400">
                <a:solidFill>
                  <a:srgbClr val="4070A0"/>
                </a:solidFill>
                <a:latin typeface="Courier"/>
                <a:ea typeface="Courier"/>
                <a:cs typeface="Courier"/>
                <a:sym typeface="Courier"/>
              </a:rPr>
              <a:t>$</a:t>
            </a:r>
            <a:r>
              <a:rPr lang="en" sz="1400">
                <a:latin typeface="Courier"/>
                <a:ea typeface="Courier"/>
                <a:cs typeface="Courier"/>
                <a:sym typeface="Courier"/>
              </a:rPr>
              <a:t>x </a:t>
            </a:r>
            <a:r>
              <a:rPr lang="en" sz="1400">
                <a:solidFill>
                  <a:srgbClr val="007020"/>
                </a:solidFill>
                <a:latin typeface="Courier"/>
                <a:ea typeface="Courier"/>
                <a:cs typeface="Courier"/>
                <a:sym typeface="Courier"/>
              </a:rPr>
              <a:t>&lt;-</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as.numeric</a:t>
            </a:r>
            <a:r>
              <a:rPr lang="en" sz="1400">
                <a:latin typeface="Courier"/>
                <a:ea typeface="Courier"/>
                <a:cs typeface="Courier"/>
                <a:sym typeface="Courier"/>
              </a:rPr>
              <a:t>(df</a:t>
            </a:r>
            <a:r>
              <a:rPr lang="en" sz="1400">
                <a:solidFill>
                  <a:srgbClr val="4070A0"/>
                </a:solidFill>
                <a:latin typeface="Courier"/>
                <a:ea typeface="Courier"/>
                <a:cs typeface="Courier"/>
                <a:sym typeface="Courier"/>
              </a:rPr>
              <a:t>$</a:t>
            </a:r>
            <a:r>
              <a:rPr lang="en" sz="1400">
                <a:latin typeface="Courier"/>
                <a:ea typeface="Courier"/>
                <a:cs typeface="Courier"/>
                <a:sym typeface="Courier"/>
              </a:rPr>
              <a:t>x)</a:t>
            </a:r>
            <a:r>
              <a:rPr lang="en" sz="1400"/>
              <a:t/>
            </a:r>
            <a:br>
              <a:rPr lang="en" sz="1400"/>
            </a:br>
            <a:r>
              <a:rPr lang="en" sz="1400">
                <a:solidFill>
                  <a:srgbClr val="06287E"/>
                </a:solidFill>
                <a:latin typeface="Courier"/>
                <a:ea typeface="Courier"/>
                <a:cs typeface="Courier"/>
                <a:sym typeface="Courier"/>
              </a:rPr>
              <a:t>sm.density.compare</a:t>
            </a:r>
            <a:r>
              <a:rPr lang="en" sz="1400">
                <a:latin typeface="Courier"/>
                <a:ea typeface="Courier"/>
                <a:cs typeface="Courier"/>
                <a:sym typeface="Courier"/>
              </a:rPr>
              <a:t>(df</a:t>
            </a:r>
            <a:r>
              <a:rPr lang="en" sz="1400">
                <a:solidFill>
                  <a:srgbClr val="4070A0"/>
                </a:solidFill>
                <a:latin typeface="Courier"/>
                <a:ea typeface="Courier"/>
                <a:cs typeface="Courier"/>
                <a:sym typeface="Courier"/>
              </a:rPr>
              <a:t>$</a:t>
            </a:r>
            <a:r>
              <a:rPr lang="en" sz="1400">
                <a:latin typeface="Courier"/>
                <a:ea typeface="Courier"/>
                <a:cs typeface="Courier"/>
                <a:sym typeface="Courier"/>
              </a:rPr>
              <a:t>x, df</a:t>
            </a:r>
            <a:r>
              <a:rPr lang="en" sz="1400">
                <a:solidFill>
                  <a:srgbClr val="4070A0"/>
                </a:solidFill>
                <a:latin typeface="Courier"/>
                <a:ea typeface="Courier"/>
                <a:cs typeface="Courier"/>
                <a:sym typeface="Courier"/>
              </a:rPr>
              <a:t>$</a:t>
            </a:r>
            <a:r>
              <a:rPr lang="en" sz="1400">
                <a:latin typeface="Courier"/>
                <a:ea typeface="Courier"/>
                <a:cs typeface="Courier"/>
                <a:sym typeface="Courier"/>
              </a:rPr>
              <a:t>group)</a:t>
            </a:r>
            <a:endParaRPr sz="1400"/>
          </a:p>
        </p:txBody>
      </p:sp>
      <p:pic>
        <p:nvPicPr>
          <p:cNvPr id="363" name="Google Shape;363;p61" descr="QuantitativetypologyR_files/figure-pptx/unnamed-chunk-27-1.png"/>
          <p:cNvPicPr preferRelativeResize="0"/>
          <p:nvPr/>
        </p:nvPicPr>
        <p:blipFill rotWithShape="1">
          <a:blip r:embed="rId3">
            <a:alphaModFix/>
          </a:blip>
          <a:srcRect/>
          <a:stretch/>
        </p:blipFill>
        <p:spPr>
          <a:xfrm>
            <a:off x="5149550" y="2006225"/>
            <a:ext cx="3994450" cy="3199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2"/>
          <p:cNvSpPr txBox="1">
            <a:spLocks noGrp="1"/>
          </p:cNvSpPr>
          <p:nvPr>
            <p:ph type="title"/>
          </p:nvPr>
        </p:nvSpPr>
        <p:spPr>
          <a:xfrm>
            <a:off x="457199" y="204775"/>
            <a:ext cx="7173300" cy="87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sz="2800" b="1"/>
              <a:t>Normal / Gaussian distribution</a:t>
            </a:r>
            <a:endParaRPr sz="2800"/>
          </a:p>
        </p:txBody>
      </p:sp>
      <p:sp>
        <p:nvSpPr>
          <p:cNvPr id="369" name="Google Shape;369;p62"/>
          <p:cNvSpPr txBox="1">
            <a:spLocks noGrp="1"/>
          </p:cNvSpPr>
          <p:nvPr>
            <p:ph type="body" idx="2"/>
          </p:nvPr>
        </p:nvSpPr>
        <p:spPr>
          <a:xfrm>
            <a:off x="578225" y="1167050"/>
            <a:ext cx="8474400" cy="3518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050"/>
              <a:buNone/>
            </a:pPr>
            <a:r>
              <a:rPr lang="en" sz="1800"/>
              <a:t>Normally distributed data can have different means</a:t>
            </a:r>
            <a:endParaRPr sz="1800"/>
          </a:p>
          <a:p>
            <a:pPr marL="0" lvl="0" indent="0" algn="l" rtl="0">
              <a:spcBef>
                <a:spcPts val="210"/>
              </a:spcBef>
              <a:spcAft>
                <a:spcPts val="1200"/>
              </a:spcAft>
              <a:buClr>
                <a:schemeClr val="dk1"/>
              </a:buClr>
              <a:buSzPts val="1000"/>
              <a:buNone/>
            </a:pPr>
            <a:r>
              <a:rPr lang="en" sz="1400">
                <a:latin typeface="Courier"/>
                <a:ea typeface="Courier"/>
                <a:cs typeface="Courier"/>
                <a:sym typeface="Courier"/>
              </a:rPr>
              <a:t>x1 </a:t>
            </a:r>
            <a:r>
              <a:rPr lang="en" sz="1400">
                <a:solidFill>
                  <a:srgbClr val="007020"/>
                </a:solidFill>
                <a:latin typeface="Courier"/>
                <a:ea typeface="Courier"/>
                <a:cs typeface="Courier"/>
                <a:sym typeface="Courier"/>
              </a:rPr>
              <a:t>&lt;-</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cbind</a:t>
            </a:r>
            <a:r>
              <a:rPr lang="en" sz="1400">
                <a:latin typeface="Courier"/>
                <a:ea typeface="Courier"/>
                <a:cs typeface="Courier"/>
                <a:sym typeface="Courier"/>
              </a:rPr>
              <a:t>(</a:t>
            </a:r>
            <a:r>
              <a:rPr lang="en" sz="1400">
                <a:solidFill>
                  <a:srgbClr val="7D9029"/>
                </a:solidFill>
                <a:latin typeface="Courier"/>
                <a:ea typeface="Courier"/>
                <a:cs typeface="Courier"/>
                <a:sym typeface="Courier"/>
              </a:rPr>
              <a:t>x =</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rnorm</a:t>
            </a:r>
            <a:r>
              <a:rPr lang="en" sz="1400">
                <a:latin typeface="Courier"/>
                <a:ea typeface="Courier"/>
                <a:cs typeface="Courier"/>
                <a:sym typeface="Courier"/>
              </a:rPr>
              <a:t>(</a:t>
            </a:r>
            <a:r>
              <a:rPr lang="en" sz="1400">
                <a:solidFill>
                  <a:srgbClr val="7D9029"/>
                </a:solidFill>
                <a:latin typeface="Courier"/>
                <a:ea typeface="Courier"/>
                <a:cs typeface="Courier"/>
                <a:sym typeface="Courier"/>
              </a:rPr>
              <a:t>n=</a:t>
            </a:r>
            <a:r>
              <a:rPr lang="en" sz="1400">
                <a:solidFill>
                  <a:srgbClr val="40A070"/>
                </a:solidFill>
                <a:latin typeface="Courier"/>
                <a:ea typeface="Courier"/>
                <a:cs typeface="Courier"/>
                <a:sym typeface="Courier"/>
              </a:rPr>
              <a:t>400</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m=</a:t>
            </a:r>
            <a:r>
              <a:rPr lang="en" sz="1400">
                <a:solidFill>
                  <a:srgbClr val="40A070"/>
                </a:solidFill>
                <a:latin typeface="Courier"/>
                <a:ea typeface="Courier"/>
                <a:cs typeface="Courier"/>
                <a:sym typeface="Courier"/>
              </a:rPr>
              <a:t>10</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sd=</a:t>
            </a:r>
            <a:r>
              <a:rPr lang="en" sz="1400">
                <a:solidFill>
                  <a:srgbClr val="40A070"/>
                </a:solidFill>
                <a:latin typeface="Courier"/>
                <a:ea typeface="Courier"/>
                <a:cs typeface="Courier"/>
                <a:sym typeface="Courier"/>
              </a:rPr>
              <a:t>2</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group =</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rep</a:t>
            </a:r>
            <a:r>
              <a:rPr lang="en" sz="1400">
                <a:latin typeface="Courier"/>
                <a:ea typeface="Courier"/>
                <a:cs typeface="Courier"/>
                <a:sym typeface="Courier"/>
              </a:rPr>
              <a:t>(</a:t>
            </a:r>
            <a:r>
              <a:rPr lang="en" sz="1400">
                <a:solidFill>
                  <a:srgbClr val="4070A0"/>
                </a:solidFill>
                <a:latin typeface="Courier"/>
                <a:ea typeface="Courier"/>
                <a:cs typeface="Courier"/>
                <a:sym typeface="Courier"/>
              </a:rPr>
              <a:t>"x1"</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times=</a:t>
            </a:r>
            <a:r>
              <a:rPr lang="en" sz="1400">
                <a:solidFill>
                  <a:srgbClr val="40A070"/>
                </a:solidFill>
                <a:latin typeface="Courier"/>
                <a:ea typeface="Courier"/>
                <a:cs typeface="Courier"/>
                <a:sym typeface="Courier"/>
              </a:rPr>
              <a:t>100</a:t>
            </a:r>
            <a:r>
              <a:rPr lang="en" sz="1400">
                <a:latin typeface="Courier"/>
                <a:ea typeface="Courier"/>
                <a:cs typeface="Courier"/>
                <a:sym typeface="Courier"/>
              </a:rPr>
              <a:t>))</a:t>
            </a:r>
            <a:r>
              <a:rPr lang="en" sz="1400"/>
              <a:t/>
            </a:r>
            <a:br>
              <a:rPr lang="en" sz="1400"/>
            </a:br>
            <a:r>
              <a:rPr lang="en" sz="1400">
                <a:latin typeface="Courier"/>
                <a:ea typeface="Courier"/>
                <a:cs typeface="Courier"/>
                <a:sym typeface="Courier"/>
              </a:rPr>
              <a:t>x2 </a:t>
            </a:r>
            <a:r>
              <a:rPr lang="en" sz="1400">
                <a:solidFill>
                  <a:srgbClr val="007020"/>
                </a:solidFill>
                <a:latin typeface="Courier"/>
                <a:ea typeface="Courier"/>
                <a:cs typeface="Courier"/>
                <a:sym typeface="Courier"/>
              </a:rPr>
              <a:t>&lt;-</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cbind</a:t>
            </a:r>
            <a:r>
              <a:rPr lang="en" sz="1400">
                <a:latin typeface="Courier"/>
                <a:ea typeface="Courier"/>
                <a:cs typeface="Courier"/>
                <a:sym typeface="Courier"/>
              </a:rPr>
              <a:t>(</a:t>
            </a:r>
            <a:r>
              <a:rPr lang="en" sz="1400">
                <a:solidFill>
                  <a:srgbClr val="7D9029"/>
                </a:solidFill>
                <a:latin typeface="Courier"/>
                <a:ea typeface="Courier"/>
                <a:cs typeface="Courier"/>
                <a:sym typeface="Courier"/>
              </a:rPr>
              <a:t>x =</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rnorm</a:t>
            </a:r>
            <a:r>
              <a:rPr lang="en" sz="1400">
                <a:latin typeface="Courier"/>
                <a:ea typeface="Courier"/>
                <a:cs typeface="Courier"/>
                <a:sym typeface="Courier"/>
              </a:rPr>
              <a:t>(</a:t>
            </a:r>
            <a:r>
              <a:rPr lang="en" sz="1400">
                <a:solidFill>
                  <a:srgbClr val="7D9029"/>
                </a:solidFill>
                <a:latin typeface="Courier"/>
                <a:ea typeface="Courier"/>
                <a:cs typeface="Courier"/>
                <a:sym typeface="Courier"/>
              </a:rPr>
              <a:t>n =</a:t>
            </a:r>
            <a:r>
              <a:rPr lang="en" sz="1400">
                <a:latin typeface="Courier"/>
                <a:ea typeface="Courier"/>
                <a:cs typeface="Courier"/>
                <a:sym typeface="Courier"/>
              </a:rPr>
              <a:t> </a:t>
            </a:r>
            <a:r>
              <a:rPr lang="en" sz="1400">
                <a:solidFill>
                  <a:srgbClr val="40A070"/>
                </a:solidFill>
                <a:latin typeface="Courier"/>
                <a:ea typeface="Courier"/>
                <a:cs typeface="Courier"/>
                <a:sym typeface="Courier"/>
              </a:rPr>
              <a:t>400</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m=</a:t>
            </a:r>
            <a:r>
              <a:rPr lang="en" sz="1400">
                <a:solidFill>
                  <a:srgbClr val="40A070"/>
                </a:solidFill>
                <a:latin typeface="Courier"/>
                <a:ea typeface="Courier"/>
                <a:cs typeface="Courier"/>
                <a:sym typeface="Courier"/>
              </a:rPr>
              <a:t>10</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sd=</a:t>
            </a:r>
            <a:r>
              <a:rPr lang="en" sz="1400">
                <a:solidFill>
                  <a:srgbClr val="40A070"/>
                </a:solidFill>
                <a:latin typeface="Courier"/>
                <a:ea typeface="Courier"/>
                <a:cs typeface="Courier"/>
                <a:sym typeface="Courier"/>
              </a:rPr>
              <a:t>4</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group =</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rep</a:t>
            </a:r>
            <a:r>
              <a:rPr lang="en" sz="1400">
                <a:latin typeface="Courier"/>
                <a:ea typeface="Courier"/>
                <a:cs typeface="Courier"/>
                <a:sym typeface="Courier"/>
              </a:rPr>
              <a:t>(</a:t>
            </a:r>
            <a:r>
              <a:rPr lang="en" sz="1400">
                <a:solidFill>
                  <a:srgbClr val="4070A0"/>
                </a:solidFill>
                <a:latin typeface="Courier"/>
                <a:ea typeface="Courier"/>
                <a:cs typeface="Courier"/>
                <a:sym typeface="Courier"/>
              </a:rPr>
              <a:t>"x2"</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times =</a:t>
            </a:r>
            <a:r>
              <a:rPr lang="en" sz="1400">
                <a:solidFill>
                  <a:srgbClr val="40A070"/>
                </a:solidFill>
                <a:latin typeface="Courier"/>
                <a:ea typeface="Courier"/>
                <a:cs typeface="Courier"/>
                <a:sym typeface="Courier"/>
              </a:rPr>
              <a:t>100</a:t>
            </a:r>
            <a:r>
              <a:rPr lang="en" sz="1400">
                <a:latin typeface="Courier"/>
                <a:ea typeface="Courier"/>
                <a:cs typeface="Courier"/>
                <a:sym typeface="Courier"/>
              </a:rPr>
              <a:t>))</a:t>
            </a:r>
            <a:r>
              <a:rPr lang="en" sz="1400"/>
              <a:t/>
            </a:r>
            <a:br>
              <a:rPr lang="en" sz="1400"/>
            </a:br>
            <a:r>
              <a:rPr lang="en" sz="1400">
                <a:latin typeface="Courier"/>
                <a:ea typeface="Courier"/>
                <a:cs typeface="Courier"/>
                <a:sym typeface="Courier"/>
              </a:rPr>
              <a:t>df </a:t>
            </a:r>
            <a:r>
              <a:rPr lang="en" sz="1400">
                <a:solidFill>
                  <a:srgbClr val="007020"/>
                </a:solidFill>
                <a:latin typeface="Courier"/>
                <a:ea typeface="Courier"/>
                <a:cs typeface="Courier"/>
                <a:sym typeface="Courier"/>
              </a:rPr>
              <a:t>&lt;-</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as.data.frame</a:t>
            </a:r>
            <a:r>
              <a:rPr lang="en" sz="1400">
                <a:latin typeface="Courier"/>
                <a:ea typeface="Courier"/>
                <a:cs typeface="Courier"/>
                <a:sym typeface="Courier"/>
              </a:rPr>
              <a:t>(</a:t>
            </a:r>
            <a:r>
              <a:rPr lang="en" sz="1400">
                <a:solidFill>
                  <a:srgbClr val="06287E"/>
                </a:solidFill>
                <a:latin typeface="Courier"/>
                <a:ea typeface="Courier"/>
                <a:cs typeface="Courier"/>
                <a:sym typeface="Courier"/>
              </a:rPr>
              <a:t>rbind</a:t>
            </a:r>
            <a:r>
              <a:rPr lang="en" sz="1400">
                <a:latin typeface="Courier"/>
                <a:ea typeface="Courier"/>
                <a:cs typeface="Courier"/>
                <a:sym typeface="Courier"/>
              </a:rPr>
              <a:t>(x1, x2))</a:t>
            </a:r>
            <a:r>
              <a:rPr lang="en" sz="1400"/>
              <a:t/>
            </a:r>
            <a:br>
              <a:rPr lang="en" sz="1400"/>
            </a:br>
            <a:r>
              <a:rPr lang="en" sz="1400">
                <a:latin typeface="Courier"/>
                <a:ea typeface="Courier"/>
                <a:cs typeface="Courier"/>
                <a:sym typeface="Courier"/>
              </a:rPr>
              <a:t>df</a:t>
            </a:r>
            <a:r>
              <a:rPr lang="en" sz="1400">
                <a:solidFill>
                  <a:srgbClr val="4070A0"/>
                </a:solidFill>
                <a:latin typeface="Courier"/>
                <a:ea typeface="Courier"/>
                <a:cs typeface="Courier"/>
                <a:sym typeface="Courier"/>
              </a:rPr>
              <a:t>$</a:t>
            </a:r>
            <a:r>
              <a:rPr lang="en" sz="1400">
                <a:latin typeface="Courier"/>
                <a:ea typeface="Courier"/>
                <a:cs typeface="Courier"/>
                <a:sym typeface="Courier"/>
              </a:rPr>
              <a:t>x </a:t>
            </a:r>
            <a:r>
              <a:rPr lang="en" sz="1400">
                <a:solidFill>
                  <a:srgbClr val="007020"/>
                </a:solidFill>
                <a:latin typeface="Courier"/>
                <a:ea typeface="Courier"/>
                <a:cs typeface="Courier"/>
                <a:sym typeface="Courier"/>
              </a:rPr>
              <a:t>&lt;-</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as.numeric</a:t>
            </a:r>
            <a:r>
              <a:rPr lang="en" sz="1400">
                <a:latin typeface="Courier"/>
                <a:ea typeface="Courier"/>
                <a:cs typeface="Courier"/>
                <a:sym typeface="Courier"/>
              </a:rPr>
              <a:t>(df</a:t>
            </a:r>
            <a:r>
              <a:rPr lang="en" sz="1400">
                <a:solidFill>
                  <a:srgbClr val="4070A0"/>
                </a:solidFill>
                <a:latin typeface="Courier"/>
                <a:ea typeface="Courier"/>
                <a:cs typeface="Courier"/>
                <a:sym typeface="Courier"/>
              </a:rPr>
              <a:t>$</a:t>
            </a:r>
            <a:r>
              <a:rPr lang="en" sz="1400">
                <a:latin typeface="Courier"/>
                <a:ea typeface="Courier"/>
                <a:cs typeface="Courier"/>
                <a:sym typeface="Courier"/>
              </a:rPr>
              <a:t>x)</a:t>
            </a:r>
            <a:r>
              <a:rPr lang="en" sz="1400"/>
              <a:t/>
            </a:r>
            <a:br>
              <a:rPr lang="en" sz="1400"/>
            </a:br>
            <a:r>
              <a:rPr lang="en" sz="1400">
                <a:solidFill>
                  <a:srgbClr val="06287E"/>
                </a:solidFill>
                <a:latin typeface="Courier"/>
                <a:ea typeface="Courier"/>
                <a:cs typeface="Courier"/>
                <a:sym typeface="Courier"/>
              </a:rPr>
              <a:t>sm.density.compare</a:t>
            </a:r>
            <a:r>
              <a:rPr lang="en" sz="1400">
                <a:latin typeface="Courier"/>
                <a:ea typeface="Courier"/>
                <a:cs typeface="Courier"/>
                <a:sym typeface="Courier"/>
              </a:rPr>
              <a:t>(df</a:t>
            </a:r>
            <a:r>
              <a:rPr lang="en" sz="1400">
                <a:solidFill>
                  <a:srgbClr val="4070A0"/>
                </a:solidFill>
                <a:latin typeface="Courier"/>
                <a:ea typeface="Courier"/>
                <a:cs typeface="Courier"/>
                <a:sym typeface="Courier"/>
              </a:rPr>
              <a:t>$</a:t>
            </a:r>
            <a:r>
              <a:rPr lang="en" sz="1400">
                <a:latin typeface="Courier"/>
                <a:ea typeface="Courier"/>
                <a:cs typeface="Courier"/>
                <a:sym typeface="Courier"/>
              </a:rPr>
              <a:t>x, df</a:t>
            </a:r>
            <a:r>
              <a:rPr lang="en" sz="1400">
                <a:solidFill>
                  <a:srgbClr val="4070A0"/>
                </a:solidFill>
                <a:latin typeface="Courier"/>
                <a:ea typeface="Courier"/>
                <a:cs typeface="Courier"/>
                <a:sym typeface="Courier"/>
              </a:rPr>
              <a:t>$</a:t>
            </a:r>
            <a:r>
              <a:rPr lang="en" sz="1400">
                <a:latin typeface="Courier"/>
                <a:ea typeface="Courier"/>
                <a:cs typeface="Courier"/>
                <a:sym typeface="Courier"/>
              </a:rPr>
              <a:t>group)</a:t>
            </a:r>
            <a:endParaRPr sz="1400"/>
          </a:p>
        </p:txBody>
      </p:sp>
      <p:pic>
        <p:nvPicPr>
          <p:cNvPr id="370" name="Google Shape;370;p62" descr="QuantitativetypologyR_files/figure-pptx/unnamed-chunk-28-1.png"/>
          <p:cNvPicPr preferRelativeResize="0"/>
          <p:nvPr/>
        </p:nvPicPr>
        <p:blipFill rotWithShape="1">
          <a:blip r:embed="rId3">
            <a:alphaModFix/>
          </a:blip>
          <a:srcRect/>
          <a:stretch/>
        </p:blipFill>
        <p:spPr>
          <a:xfrm>
            <a:off x="4892375" y="2150725"/>
            <a:ext cx="3736325" cy="2992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3"/>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ts val="1500"/>
              <a:buFont typeface="Calibri"/>
              <a:buNone/>
            </a:pPr>
            <a:r>
              <a:rPr lang="en" sz="2800" b="1"/>
              <a:t>Vowels in Araona</a:t>
            </a:r>
            <a:endParaRPr sz="2800"/>
          </a:p>
        </p:txBody>
      </p:sp>
      <p:sp>
        <p:nvSpPr>
          <p:cNvPr id="376" name="Google Shape;376;p63"/>
          <p:cNvSpPr txBox="1">
            <a:spLocks noGrp="1"/>
          </p:cNvSpPr>
          <p:nvPr>
            <p:ph type="body" idx="2"/>
          </p:nvPr>
        </p:nvSpPr>
        <p:spPr>
          <a:xfrm>
            <a:off x="457200" y="1424275"/>
            <a:ext cx="8534700" cy="3873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1200"/>
              </a:spcAft>
              <a:buClr>
                <a:schemeClr val="dk1"/>
              </a:buClr>
              <a:buSzPts val="1000"/>
              <a:buNone/>
            </a:pPr>
            <a:r>
              <a:rPr lang="en" sz="1400">
                <a:latin typeface="Courier"/>
                <a:ea typeface="Courier"/>
                <a:cs typeface="Courier"/>
                <a:sym typeface="Courier"/>
              </a:rPr>
              <a:t>araonavowels </a:t>
            </a:r>
            <a:r>
              <a:rPr lang="en" sz="1400">
                <a:solidFill>
                  <a:srgbClr val="007020"/>
                </a:solidFill>
                <a:latin typeface="Courier"/>
                <a:ea typeface="Courier"/>
                <a:cs typeface="Courier"/>
                <a:sym typeface="Courier"/>
              </a:rPr>
              <a:t>&lt;-</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read.csv</a:t>
            </a:r>
            <a:r>
              <a:rPr lang="en" sz="1400">
                <a:latin typeface="Courier"/>
                <a:ea typeface="Courier"/>
                <a:cs typeface="Courier"/>
                <a:sym typeface="Courier"/>
              </a:rPr>
              <a:t>(</a:t>
            </a:r>
            <a:r>
              <a:rPr lang="en" sz="1400">
                <a:solidFill>
                  <a:srgbClr val="4070A0"/>
                </a:solidFill>
                <a:latin typeface="Courier"/>
                <a:ea typeface="Courier"/>
                <a:cs typeface="Courier"/>
                <a:sym typeface="Courier"/>
              </a:rPr>
              <a:t>"/Users/Adam/Desktop/database2.csv"</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header=</a:t>
            </a:r>
            <a:r>
              <a:rPr lang="en" sz="1400">
                <a:solidFill>
                  <a:srgbClr val="880000"/>
                </a:solidFill>
                <a:latin typeface="Courier"/>
                <a:ea typeface="Courier"/>
                <a:cs typeface="Courier"/>
                <a:sym typeface="Courier"/>
              </a:rPr>
              <a:t>TRUE</a:t>
            </a:r>
            <a:r>
              <a:rPr lang="en" sz="1400">
                <a:latin typeface="Courier"/>
                <a:ea typeface="Courier"/>
                <a:cs typeface="Courier"/>
                <a:sym typeface="Courier"/>
              </a:rPr>
              <a:t>)</a:t>
            </a:r>
            <a:r>
              <a:rPr lang="en" sz="1400"/>
              <a:t/>
            </a:r>
            <a:br>
              <a:rPr lang="en" sz="1400"/>
            </a:br>
            <a:r>
              <a:rPr lang="en" sz="1400">
                <a:latin typeface="Courier"/>
                <a:ea typeface="Courier"/>
                <a:cs typeface="Courier"/>
                <a:sym typeface="Courier"/>
              </a:rPr>
              <a:t>araonavowels </a:t>
            </a:r>
            <a:r>
              <a:rPr lang="en" sz="1400">
                <a:solidFill>
                  <a:srgbClr val="007020"/>
                </a:solidFill>
                <a:latin typeface="Courier"/>
                <a:ea typeface="Courier"/>
                <a:cs typeface="Courier"/>
                <a:sym typeface="Courier"/>
              </a:rPr>
              <a:t>&lt;-</a:t>
            </a:r>
            <a:r>
              <a:rPr lang="en" sz="1400">
                <a:latin typeface="Courier"/>
                <a:ea typeface="Courier"/>
                <a:cs typeface="Courier"/>
                <a:sym typeface="Courier"/>
              </a:rPr>
              <a:t> araonavowels[araonavowels</a:t>
            </a:r>
            <a:r>
              <a:rPr lang="en" sz="1400">
                <a:solidFill>
                  <a:srgbClr val="4070A0"/>
                </a:solidFill>
                <a:latin typeface="Courier"/>
                <a:ea typeface="Courier"/>
                <a:cs typeface="Courier"/>
                <a:sym typeface="Courier"/>
              </a:rPr>
              <a:t>$</a:t>
            </a:r>
            <a:r>
              <a:rPr lang="en" sz="1400">
                <a:latin typeface="Courier"/>
                <a:ea typeface="Courier"/>
                <a:cs typeface="Courier"/>
                <a:sym typeface="Courier"/>
              </a:rPr>
              <a:t>Vowel </a:t>
            </a:r>
            <a:r>
              <a:rPr lang="en" sz="1400">
                <a:solidFill>
                  <a:srgbClr val="4070A0"/>
                </a:solidFill>
                <a:latin typeface="Courier"/>
                <a:ea typeface="Courier"/>
                <a:cs typeface="Courier"/>
                <a:sym typeface="Courier"/>
              </a:rPr>
              <a:t>==</a:t>
            </a:r>
            <a:r>
              <a:rPr lang="en" sz="1400">
                <a:latin typeface="Courier"/>
                <a:ea typeface="Courier"/>
                <a:cs typeface="Courier"/>
                <a:sym typeface="Courier"/>
              </a:rPr>
              <a:t> </a:t>
            </a:r>
            <a:r>
              <a:rPr lang="en" sz="1400">
                <a:solidFill>
                  <a:srgbClr val="4070A0"/>
                </a:solidFill>
                <a:latin typeface="Courier"/>
                <a:ea typeface="Courier"/>
                <a:cs typeface="Courier"/>
                <a:sym typeface="Courier"/>
              </a:rPr>
              <a:t>"i"</a:t>
            </a:r>
            <a:r>
              <a:rPr lang="en" sz="1400">
                <a:latin typeface="Courier"/>
                <a:ea typeface="Courier"/>
                <a:cs typeface="Courier"/>
                <a:sym typeface="Courier"/>
              </a:rPr>
              <a:t> </a:t>
            </a:r>
            <a:r>
              <a:rPr lang="en" sz="1400">
                <a:solidFill>
                  <a:srgbClr val="4070A0"/>
                </a:solidFill>
                <a:latin typeface="Courier"/>
                <a:ea typeface="Courier"/>
                <a:cs typeface="Courier"/>
                <a:sym typeface="Courier"/>
              </a:rPr>
              <a:t>|</a:t>
            </a:r>
            <a:r>
              <a:rPr lang="en" sz="1400">
                <a:latin typeface="Courier"/>
                <a:ea typeface="Courier"/>
                <a:cs typeface="Courier"/>
                <a:sym typeface="Courier"/>
              </a:rPr>
              <a:t> araonavowels</a:t>
            </a:r>
            <a:r>
              <a:rPr lang="en" sz="1400">
                <a:solidFill>
                  <a:srgbClr val="4070A0"/>
                </a:solidFill>
                <a:latin typeface="Courier"/>
                <a:ea typeface="Courier"/>
                <a:cs typeface="Courier"/>
                <a:sym typeface="Courier"/>
              </a:rPr>
              <a:t>$</a:t>
            </a:r>
            <a:r>
              <a:rPr lang="en" sz="1400">
                <a:latin typeface="Courier"/>
                <a:ea typeface="Courier"/>
                <a:cs typeface="Courier"/>
                <a:sym typeface="Courier"/>
              </a:rPr>
              <a:t>Vowel </a:t>
            </a:r>
            <a:r>
              <a:rPr lang="en" sz="1400">
                <a:solidFill>
                  <a:srgbClr val="4070A0"/>
                </a:solidFill>
                <a:latin typeface="Courier"/>
                <a:ea typeface="Courier"/>
                <a:cs typeface="Courier"/>
                <a:sym typeface="Courier"/>
              </a:rPr>
              <a:t>==</a:t>
            </a:r>
            <a:r>
              <a:rPr lang="en" sz="1400">
                <a:latin typeface="Courier"/>
                <a:ea typeface="Courier"/>
                <a:cs typeface="Courier"/>
                <a:sym typeface="Courier"/>
              </a:rPr>
              <a:t> </a:t>
            </a:r>
            <a:r>
              <a:rPr lang="en" sz="1400">
                <a:solidFill>
                  <a:srgbClr val="4070A0"/>
                </a:solidFill>
                <a:latin typeface="Courier"/>
                <a:ea typeface="Courier"/>
                <a:cs typeface="Courier"/>
                <a:sym typeface="Courier"/>
              </a:rPr>
              <a:t>"e"</a:t>
            </a:r>
            <a:r>
              <a:rPr lang="en" sz="1400">
                <a:latin typeface="Courier"/>
                <a:ea typeface="Courier"/>
                <a:cs typeface="Courier"/>
                <a:sym typeface="Courier"/>
              </a:rPr>
              <a:t> </a:t>
            </a:r>
            <a:r>
              <a:rPr lang="en" sz="1400">
                <a:solidFill>
                  <a:srgbClr val="4070A0"/>
                </a:solidFill>
                <a:latin typeface="Courier"/>
                <a:ea typeface="Courier"/>
                <a:cs typeface="Courier"/>
                <a:sym typeface="Courier"/>
              </a:rPr>
              <a:t>|</a:t>
            </a:r>
            <a:r>
              <a:rPr lang="en" sz="1400">
                <a:latin typeface="Courier"/>
                <a:ea typeface="Courier"/>
                <a:cs typeface="Courier"/>
                <a:sym typeface="Courier"/>
              </a:rPr>
              <a:t> araonavowels</a:t>
            </a:r>
            <a:r>
              <a:rPr lang="en" sz="1400">
                <a:solidFill>
                  <a:srgbClr val="4070A0"/>
                </a:solidFill>
                <a:latin typeface="Courier"/>
                <a:ea typeface="Courier"/>
                <a:cs typeface="Courier"/>
                <a:sym typeface="Courier"/>
              </a:rPr>
              <a:t>$</a:t>
            </a:r>
            <a:r>
              <a:rPr lang="en" sz="1400">
                <a:latin typeface="Courier"/>
                <a:ea typeface="Courier"/>
                <a:cs typeface="Courier"/>
                <a:sym typeface="Courier"/>
              </a:rPr>
              <a:t>Vowel </a:t>
            </a:r>
            <a:r>
              <a:rPr lang="en" sz="1400">
                <a:solidFill>
                  <a:srgbClr val="4070A0"/>
                </a:solidFill>
                <a:latin typeface="Courier"/>
                <a:ea typeface="Courier"/>
                <a:cs typeface="Courier"/>
                <a:sym typeface="Courier"/>
              </a:rPr>
              <a:t>==</a:t>
            </a:r>
            <a:r>
              <a:rPr lang="en" sz="1400">
                <a:latin typeface="Courier"/>
                <a:ea typeface="Courier"/>
                <a:cs typeface="Courier"/>
                <a:sym typeface="Courier"/>
              </a:rPr>
              <a:t> </a:t>
            </a:r>
            <a:r>
              <a:rPr lang="en" sz="1400">
                <a:solidFill>
                  <a:srgbClr val="4070A0"/>
                </a:solidFill>
                <a:latin typeface="Courier"/>
                <a:ea typeface="Courier"/>
                <a:cs typeface="Courier"/>
                <a:sym typeface="Courier"/>
              </a:rPr>
              <a:t>"a"</a:t>
            </a:r>
            <a:r>
              <a:rPr lang="en" sz="1400">
                <a:latin typeface="Courier"/>
                <a:ea typeface="Courier"/>
                <a:cs typeface="Courier"/>
                <a:sym typeface="Courier"/>
              </a:rPr>
              <a:t> </a:t>
            </a:r>
            <a:r>
              <a:rPr lang="en" sz="1400">
                <a:solidFill>
                  <a:srgbClr val="4070A0"/>
                </a:solidFill>
                <a:latin typeface="Courier"/>
                <a:ea typeface="Courier"/>
                <a:cs typeface="Courier"/>
                <a:sym typeface="Courier"/>
              </a:rPr>
              <a:t>|</a:t>
            </a:r>
            <a:r>
              <a:rPr lang="en" sz="1400">
                <a:latin typeface="Courier"/>
                <a:ea typeface="Courier"/>
                <a:cs typeface="Courier"/>
                <a:sym typeface="Courier"/>
              </a:rPr>
              <a:t> araonavowels</a:t>
            </a:r>
            <a:r>
              <a:rPr lang="en" sz="1400">
                <a:solidFill>
                  <a:srgbClr val="4070A0"/>
                </a:solidFill>
                <a:latin typeface="Courier"/>
                <a:ea typeface="Courier"/>
                <a:cs typeface="Courier"/>
                <a:sym typeface="Courier"/>
              </a:rPr>
              <a:t>$</a:t>
            </a:r>
            <a:r>
              <a:rPr lang="en" sz="1400">
                <a:latin typeface="Courier"/>
                <a:ea typeface="Courier"/>
                <a:cs typeface="Courier"/>
                <a:sym typeface="Courier"/>
              </a:rPr>
              <a:t>Vowel </a:t>
            </a:r>
            <a:r>
              <a:rPr lang="en" sz="1400">
                <a:solidFill>
                  <a:srgbClr val="4070A0"/>
                </a:solidFill>
                <a:latin typeface="Courier"/>
                <a:ea typeface="Courier"/>
                <a:cs typeface="Courier"/>
                <a:sym typeface="Courier"/>
              </a:rPr>
              <a:t>=="o"</a:t>
            </a:r>
            <a:r>
              <a:rPr lang="en" sz="1400">
                <a:latin typeface="Courier"/>
                <a:ea typeface="Courier"/>
                <a:cs typeface="Courier"/>
                <a:sym typeface="Courier"/>
              </a:rPr>
              <a:t>,]</a:t>
            </a:r>
            <a:r>
              <a:rPr lang="en" sz="1400"/>
              <a:t/>
            </a:r>
            <a:br>
              <a:rPr lang="en" sz="1400"/>
            </a:br>
            <a:r>
              <a:rPr lang="en" sz="1400">
                <a:solidFill>
                  <a:srgbClr val="06287E"/>
                </a:solidFill>
                <a:latin typeface="Courier"/>
                <a:ea typeface="Courier"/>
                <a:cs typeface="Courier"/>
                <a:sym typeface="Courier"/>
              </a:rPr>
              <a:t>sm.density.compare</a:t>
            </a:r>
            <a:r>
              <a:rPr lang="en" sz="1400">
                <a:latin typeface="Courier"/>
                <a:ea typeface="Courier"/>
                <a:cs typeface="Courier"/>
                <a:sym typeface="Courier"/>
              </a:rPr>
              <a:t>(araonavowels</a:t>
            </a:r>
            <a:r>
              <a:rPr lang="en" sz="1400">
                <a:solidFill>
                  <a:srgbClr val="4070A0"/>
                </a:solidFill>
                <a:latin typeface="Courier"/>
                <a:ea typeface="Courier"/>
                <a:cs typeface="Courier"/>
                <a:sym typeface="Courier"/>
              </a:rPr>
              <a:t>$</a:t>
            </a:r>
            <a:r>
              <a:rPr lang="en" sz="1400">
                <a:latin typeface="Courier"/>
                <a:ea typeface="Courier"/>
                <a:cs typeface="Courier"/>
                <a:sym typeface="Courier"/>
              </a:rPr>
              <a:t>F1_.Hz., araonavowels</a:t>
            </a:r>
            <a:r>
              <a:rPr lang="en" sz="1400">
                <a:solidFill>
                  <a:srgbClr val="4070A0"/>
                </a:solidFill>
                <a:latin typeface="Courier"/>
                <a:ea typeface="Courier"/>
                <a:cs typeface="Courier"/>
                <a:sym typeface="Courier"/>
              </a:rPr>
              <a:t>$</a:t>
            </a:r>
            <a:r>
              <a:rPr lang="en" sz="1400">
                <a:latin typeface="Courier"/>
                <a:ea typeface="Courier"/>
                <a:cs typeface="Courier"/>
                <a:sym typeface="Courier"/>
              </a:rPr>
              <a:t>Vowel, </a:t>
            </a:r>
            <a:r>
              <a:rPr lang="en" sz="1400">
                <a:solidFill>
                  <a:srgbClr val="7D9029"/>
                </a:solidFill>
                <a:latin typeface="Courier"/>
                <a:ea typeface="Courier"/>
                <a:cs typeface="Courier"/>
                <a:sym typeface="Courier"/>
              </a:rPr>
              <a:t>xlab=</a:t>
            </a:r>
            <a:r>
              <a:rPr lang="en" sz="1400">
                <a:solidFill>
                  <a:srgbClr val="4070A0"/>
                </a:solidFill>
                <a:latin typeface="Courier"/>
                <a:ea typeface="Courier"/>
                <a:cs typeface="Courier"/>
                <a:sym typeface="Courier"/>
              </a:rPr>
              <a:t>"F1 for vowels"</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col=</a:t>
            </a:r>
            <a:r>
              <a:rPr lang="en" sz="1400">
                <a:latin typeface="Courier"/>
                <a:ea typeface="Courier"/>
                <a:cs typeface="Courier"/>
                <a:sym typeface="Courier"/>
              </a:rPr>
              <a:t> </a:t>
            </a:r>
            <a:r>
              <a:rPr lang="en" sz="1400">
                <a:solidFill>
                  <a:srgbClr val="40A070"/>
                </a:solidFill>
                <a:latin typeface="Courier"/>
                <a:ea typeface="Courier"/>
                <a:cs typeface="Courier"/>
                <a:sym typeface="Courier"/>
              </a:rPr>
              <a:t>1</a:t>
            </a:r>
            <a:r>
              <a:rPr lang="en" sz="1400">
                <a:solidFill>
                  <a:srgbClr val="4070A0"/>
                </a:solidFill>
                <a:latin typeface="Courier"/>
                <a:ea typeface="Courier"/>
                <a:cs typeface="Courier"/>
                <a:sym typeface="Courier"/>
              </a:rPr>
              <a:t>:</a:t>
            </a:r>
            <a:r>
              <a:rPr lang="en" sz="1400">
                <a:solidFill>
                  <a:srgbClr val="40A070"/>
                </a:solidFill>
                <a:latin typeface="Courier"/>
                <a:ea typeface="Courier"/>
                <a:cs typeface="Courier"/>
                <a:sym typeface="Courier"/>
              </a:rPr>
              <a:t>4</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xlim =</a:t>
            </a:r>
            <a:r>
              <a:rPr lang="en" sz="1400">
                <a:solidFill>
                  <a:srgbClr val="06287E"/>
                </a:solidFill>
                <a:latin typeface="Courier"/>
                <a:ea typeface="Courier"/>
                <a:cs typeface="Courier"/>
                <a:sym typeface="Courier"/>
              </a:rPr>
              <a:t>c</a:t>
            </a:r>
            <a:r>
              <a:rPr lang="en" sz="1400">
                <a:latin typeface="Courier"/>
                <a:ea typeface="Courier"/>
                <a:cs typeface="Courier"/>
                <a:sym typeface="Courier"/>
              </a:rPr>
              <a:t>(</a:t>
            </a:r>
            <a:r>
              <a:rPr lang="en" sz="1400">
                <a:solidFill>
                  <a:srgbClr val="40A070"/>
                </a:solidFill>
                <a:latin typeface="Courier"/>
                <a:ea typeface="Courier"/>
                <a:cs typeface="Courier"/>
                <a:sym typeface="Courier"/>
              </a:rPr>
              <a:t>200</a:t>
            </a:r>
            <a:r>
              <a:rPr lang="en" sz="1400">
                <a:latin typeface="Courier"/>
                <a:ea typeface="Courier"/>
                <a:cs typeface="Courier"/>
                <a:sym typeface="Courier"/>
              </a:rPr>
              <a:t>, </a:t>
            </a:r>
            <a:r>
              <a:rPr lang="en" sz="1400">
                <a:solidFill>
                  <a:srgbClr val="40A070"/>
                </a:solidFill>
                <a:latin typeface="Courier"/>
                <a:ea typeface="Courier"/>
                <a:cs typeface="Courier"/>
                <a:sym typeface="Courier"/>
              </a:rPr>
              <a:t>1000</a:t>
            </a:r>
            <a:r>
              <a:rPr lang="en" sz="1400">
                <a:latin typeface="Courier"/>
                <a:ea typeface="Courier"/>
                <a:cs typeface="Courier"/>
                <a:sym typeface="Courier"/>
              </a:rPr>
              <a:t>))</a:t>
            </a:r>
            <a:r>
              <a:rPr lang="en" sz="1400"/>
              <a:t/>
            </a:r>
            <a:br>
              <a:rPr lang="en" sz="1400"/>
            </a:br>
            <a:r>
              <a:rPr lang="en" sz="1400">
                <a:solidFill>
                  <a:srgbClr val="06287E"/>
                </a:solidFill>
                <a:latin typeface="Courier"/>
                <a:ea typeface="Courier"/>
                <a:cs typeface="Courier"/>
                <a:sym typeface="Courier"/>
              </a:rPr>
              <a:t>legend</a:t>
            </a:r>
            <a:r>
              <a:rPr lang="en" sz="1400">
                <a:latin typeface="Courier"/>
                <a:ea typeface="Courier"/>
                <a:cs typeface="Courier"/>
                <a:sym typeface="Courier"/>
              </a:rPr>
              <a:t>(</a:t>
            </a:r>
            <a:r>
              <a:rPr lang="en" sz="1400">
                <a:solidFill>
                  <a:srgbClr val="4070A0"/>
                </a:solidFill>
                <a:latin typeface="Courier"/>
                <a:ea typeface="Courier"/>
                <a:cs typeface="Courier"/>
                <a:sym typeface="Courier"/>
              </a:rPr>
              <a:t>"topright"</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legend =</a:t>
            </a:r>
            <a:r>
              <a:rPr lang="en" sz="1400">
                <a:latin typeface="Courier"/>
                <a:ea typeface="Courier"/>
                <a:cs typeface="Courier"/>
                <a:sym typeface="Courier"/>
              </a:rPr>
              <a:t> </a:t>
            </a:r>
            <a:r>
              <a:rPr lang="en" sz="1400">
                <a:solidFill>
                  <a:srgbClr val="06287E"/>
                </a:solidFill>
                <a:latin typeface="Courier"/>
                <a:ea typeface="Courier"/>
                <a:cs typeface="Courier"/>
                <a:sym typeface="Courier"/>
              </a:rPr>
              <a:t>levels</a:t>
            </a:r>
            <a:r>
              <a:rPr lang="en" sz="1400">
                <a:latin typeface="Courier"/>
                <a:ea typeface="Courier"/>
                <a:cs typeface="Courier"/>
                <a:sym typeface="Courier"/>
              </a:rPr>
              <a:t>(</a:t>
            </a:r>
            <a:r>
              <a:rPr lang="en" sz="1400">
                <a:solidFill>
                  <a:srgbClr val="06287E"/>
                </a:solidFill>
                <a:latin typeface="Courier"/>
                <a:ea typeface="Courier"/>
                <a:cs typeface="Courier"/>
                <a:sym typeface="Courier"/>
              </a:rPr>
              <a:t>as.factor</a:t>
            </a:r>
            <a:r>
              <a:rPr lang="en" sz="1400">
                <a:latin typeface="Courier"/>
                <a:ea typeface="Courier"/>
                <a:cs typeface="Courier"/>
                <a:sym typeface="Courier"/>
              </a:rPr>
              <a:t>(araonavowels</a:t>
            </a:r>
            <a:r>
              <a:rPr lang="en" sz="1400">
                <a:solidFill>
                  <a:srgbClr val="4070A0"/>
                </a:solidFill>
                <a:latin typeface="Courier"/>
                <a:ea typeface="Courier"/>
                <a:cs typeface="Courier"/>
                <a:sym typeface="Courier"/>
              </a:rPr>
              <a:t>$</a:t>
            </a:r>
            <a:r>
              <a:rPr lang="en" sz="1400">
                <a:latin typeface="Courier"/>
                <a:ea typeface="Courier"/>
                <a:cs typeface="Courier"/>
                <a:sym typeface="Courier"/>
              </a:rPr>
              <a:t>Vowel)), </a:t>
            </a:r>
            <a:r>
              <a:rPr lang="en" sz="1400">
                <a:solidFill>
                  <a:srgbClr val="7D9029"/>
                </a:solidFill>
                <a:latin typeface="Courier"/>
                <a:ea typeface="Courier"/>
                <a:cs typeface="Courier"/>
                <a:sym typeface="Courier"/>
              </a:rPr>
              <a:t>lty =</a:t>
            </a:r>
            <a:r>
              <a:rPr lang="en" sz="1400">
                <a:solidFill>
                  <a:srgbClr val="40A070"/>
                </a:solidFill>
                <a:latin typeface="Courier"/>
                <a:ea typeface="Courier"/>
                <a:cs typeface="Courier"/>
                <a:sym typeface="Courier"/>
              </a:rPr>
              <a:t>1</a:t>
            </a:r>
            <a:r>
              <a:rPr lang="en" sz="1400">
                <a:latin typeface="Courier"/>
                <a:ea typeface="Courier"/>
                <a:cs typeface="Courier"/>
                <a:sym typeface="Courier"/>
              </a:rPr>
              <a:t>, </a:t>
            </a:r>
            <a:r>
              <a:rPr lang="en" sz="1400">
                <a:solidFill>
                  <a:srgbClr val="7D9029"/>
                </a:solidFill>
                <a:latin typeface="Courier"/>
                <a:ea typeface="Courier"/>
                <a:cs typeface="Courier"/>
                <a:sym typeface="Courier"/>
              </a:rPr>
              <a:t>col=</a:t>
            </a:r>
            <a:r>
              <a:rPr lang="en" sz="1400">
                <a:solidFill>
                  <a:srgbClr val="40A070"/>
                </a:solidFill>
                <a:latin typeface="Courier"/>
                <a:ea typeface="Courier"/>
                <a:cs typeface="Courier"/>
                <a:sym typeface="Courier"/>
              </a:rPr>
              <a:t>1</a:t>
            </a:r>
            <a:r>
              <a:rPr lang="en" sz="1400">
                <a:solidFill>
                  <a:srgbClr val="4070A0"/>
                </a:solidFill>
                <a:latin typeface="Courier"/>
                <a:ea typeface="Courier"/>
                <a:cs typeface="Courier"/>
                <a:sym typeface="Courier"/>
              </a:rPr>
              <a:t>:</a:t>
            </a:r>
            <a:r>
              <a:rPr lang="en" sz="1400">
                <a:solidFill>
                  <a:srgbClr val="40A070"/>
                </a:solidFill>
                <a:latin typeface="Courier"/>
                <a:ea typeface="Courier"/>
                <a:cs typeface="Courier"/>
                <a:sym typeface="Courier"/>
              </a:rPr>
              <a:t>4</a:t>
            </a:r>
            <a:r>
              <a:rPr lang="en" sz="1400">
                <a:latin typeface="Courier"/>
                <a:ea typeface="Courier"/>
                <a:cs typeface="Courier"/>
                <a:sym typeface="Courier"/>
              </a:rPr>
              <a:t>)</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729450" y="1322450"/>
            <a:ext cx="7688400" cy="3070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Introduction to R with some concepts from probability and statistics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r" rtl="0">
              <a:spcBef>
                <a:spcPts val="0"/>
              </a:spcBef>
              <a:spcAft>
                <a:spcPts val="0"/>
              </a:spcAft>
              <a:buNone/>
            </a:pPr>
            <a:r>
              <a:rPr lang="en"/>
              <a:t>Adam J.R. Tallman</a:t>
            </a:r>
            <a:endParaRPr/>
          </a:p>
        </p:txBody>
      </p:sp>
      <p:sp>
        <p:nvSpPr>
          <p:cNvPr id="102" name="Google Shape;10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4"/>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50</a:t>
            </a:fld>
            <a:endParaRPr/>
          </a:p>
        </p:txBody>
      </p:sp>
      <p:pic>
        <p:nvPicPr>
          <p:cNvPr id="382" name="Google Shape;382;p64" descr="QuantitativetypologyR_files/figure-pptx/unnamed-chunk-29-1.png"/>
          <p:cNvPicPr preferRelativeResize="0"/>
          <p:nvPr/>
        </p:nvPicPr>
        <p:blipFill rotWithShape="1">
          <a:blip r:embed="rId3">
            <a:alphaModFix/>
          </a:blip>
          <a:srcRect/>
          <a:stretch/>
        </p:blipFill>
        <p:spPr>
          <a:xfrm>
            <a:off x="1251150" y="0"/>
            <a:ext cx="6293635" cy="5041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Binomial distribution</a:t>
            </a:r>
            <a:endParaRPr/>
          </a:p>
        </p:txBody>
      </p:sp>
      <p:sp>
        <p:nvSpPr>
          <p:cNvPr id="388" name="Google Shape;388;p65"/>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fontScale="85000" lnSpcReduction="10000"/>
          </a:bodyPr>
          <a:lstStyle/>
          <a:p>
            <a:pPr marL="342900" lvl="0" indent="-320040" algn="l" rtl="0">
              <a:spcBef>
                <a:spcPts val="0"/>
              </a:spcBef>
              <a:spcAft>
                <a:spcPts val="0"/>
              </a:spcAft>
              <a:buClr>
                <a:schemeClr val="dk1"/>
              </a:buClr>
              <a:buSzPct val="100000"/>
              <a:buChar char="●"/>
            </a:pPr>
            <a:r>
              <a:rPr lang="en" sz="2400">
                <a:solidFill>
                  <a:schemeClr val="dk1"/>
                </a:solidFill>
                <a:latin typeface="Calibri"/>
                <a:ea typeface="Calibri"/>
                <a:cs typeface="Calibri"/>
                <a:sym typeface="Calibri"/>
              </a:rPr>
              <a:t>rnbinom(#observations, #trials/observations, probability of success)</a:t>
            </a:r>
            <a:endParaRPr/>
          </a:p>
          <a:p>
            <a:pPr marL="342900" lvl="0" indent="-32004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Binomial distributions are based on an observation that takes one of two values (“one success”, “one failure”)</a:t>
            </a:r>
            <a:endParaRPr/>
          </a:p>
          <a:p>
            <a:pPr marL="342900" lvl="0" indent="-32004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10 observations, 1 time, 0.5 probability of success</a:t>
            </a:r>
            <a:endParaRPr/>
          </a:p>
          <a:p>
            <a:pPr marL="342900" lvl="0" indent="0" algn="l" rtl="0">
              <a:spcBef>
                <a:spcPts val="480"/>
              </a:spcBef>
              <a:spcAft>
                <a:spcPts val="0"/>
              </a:spcAft>
              <a:buClr>
                <a:srgbClr val="06287E"/>
              </a:buClr>
              <a:buSzPct val="133333"/>
              <a:buNone/>
            </a:pPr>
            <a:r>
              <a:rPr lang="en">
                <a:solidFill>
                  <a:srgbClr val="06287E"/>
                </a:solidFill>
                <a:latin typeface="Courier"/>
                <a:ea typeface="Courier"/>
                <a:cs typeface="Courier"/>
                <a:sym typeface="Courier"/>
              </a:rPr>
              <a:t>rbinom</a:t>
            </a:r>
            <a:r>
              <a:rPr lang="en">
                <a:latin typeface="Courier"/>
                <a:ea typeface="Courier"/>
                <a:cs typeface="Courier"/>
                <a:sym typeface="Courier"/>
              </a:rPr>
              <a:t>(</a:t>
            </a:r>
            <a:r>
              <a:rPr lang="en">
                <a:solidFill>
                  <a:srgbClr val="40A070"/>
                </a:solidFill>
                <a:latin typeface="Courier"/>
                <a:ea typeface="Courier"/>
                <a:cs typeface="Courier"/>
                <a:sym typeface="Courier"/>
              </a:rPr>
              <a:t>10</a:t>
            </a:r>
            <a:r>
              <a:rPr lang="en">
                <a:latin typeface="Courier"/>
                <a:ea typeface="Courier"/>
                <a:cs typeface="Courier"/>
                <a:sym typeface="Courier"/>
              </a:rPr>
              <a:t>, </a:t>
            </a:r>
            <a:r>
              <a:rPr lang="en">
                <a:solidFill>
                  <a:srgbClr val="40A070"/>
                </a:solidFill>
                <a:latin typeface="Courier"/>
                <a:ea typeface="Courier"/>
                <a:cs typeface="Courier"/>
                <a:sym typeface="Courier"/>
              </a:rPr>
              <a:t>1</a:t>
            </a:r>
            <a:r>
              <a:rPr lang="en">
                <a:latin typeface="Courier"/>
                <a:ea typeface="Courier"/>
                <a:cs typeface="Courier"/>
                <a:sym typeface="Courier"/>
              </a:rPr>
              <a:t>, </a:t>
            </a:r>
            <a:r>
              <a:rPr lang="en">
                <a:solidFill>
                  <a:srgbClr val="7D9029"/>
                </a:solidFill>
                <a:latin typeface="Courier"/>
                <a:ea typeface="Courier"/>
                <a:cs typeface="Courier"/>
                <a:sym typeface="Courier"/>
              </a:rPr>
              <a:t>p=</a:t>
            </a:r>
            <a:r>
              <a:rPr lang="en">
                <a:solidFill>
                  <a:srgbClr val="40A070"/>
                </a:solidFill>
                <a:latin typeface="Courier"/>
                <a:ea typeface="Courier"/>
                <a:cs typeface="Courier"/>
                <a:sym typeface="Courier"/>
              </a:rPr>
              <a:t>0.5</a:t>
            </a:r>
            <a:r>
              <a:rPr lang="en">
                <a:latin typeface="Courier"/>
                <a:ea typeface="Courier"/>
                <a:cs typeface="Courier"/>
                <a:sym typeface="Courier"/>
              </a:rPr>
              <a:t>)</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  [1] 1 1 1 1 1 0 1 1 0 1</a:t>
            </a:r>
            <a:endParaRPr/>
          </a:p>
          <a:p>
            <a:pPr marL="342900" lvl="0" indent="-32004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10 observations, 4 times, 0.5 probability of success</a:t>
            </a:r>
            <a:endParaRPr/>
          </a:p>
          <a:p>
            <a:pPr marL="342900" lvl="0" indent="0" algn="l" rtl="0">
              <a:spcBef>
                <a:spcPts val="480"/>
              </a:spcBef>
              <a:spcAft>
                <a:spcPts val="0"/>
              </a:spcAft>
              <a:buClr>
                <a:srgbClr val="06287E"/>
              </a:buClr>
              <a:buSzPct val="133333"/>
              <a:buNone/>
            </a:pPr>
            <a:r>
              <a:rPr lang="en">
                <a:solidFill>
                  <a:srgbClr val="06287E"/>
                </a:solidFill>
                <a:latin typeface="Courier"/>
                <a:ea typeface="Courier"/>
                <a:cs typeface="Courier"/>
                <a:sym typeface="Courier"/>
              </a:rPr>
              <a:t>rbinom</a:t>
            </a:r>
            <a:r>
              <a:rPr lang="en">
                <a:latin typeface="Courier"/>
                <a:ea typeface="Courier"/>
                <a:cs typeface="Courier"/>
                <a:sym typeface="Courier"/>
              </a:rPr>
              <a:t>(</a:t>
            </a:r>
            <a:r>
              <a:rPr lang="en">
                <a:solidFill>
                  <a:srgbClr val="40A070"/>
                </a:solidFill>
                <a:latin typeface="Courier"/>
                <a:ea typeface="Courier"/>
                <a:cs typeface="Courier"/>
                <a:sym typeface="Courier"/>
              </a:rPr>
              <a:t>10</a:t>
            </a:r>
            <a:r>
              <a:rPr lang="en">
                <a:latin typeface="Courier"/>
                <a:ea typeface="Courier"/>
                <a:cs typeface="Courier"/>
                <a:sym typeface="Courier"/>
              </a:rPr>
              <a:t>, </a:t>
            </a:r>
            <a:r>
              <a:rPr lang="en">
                <a:solidFill>
                  <a:srgbClr val="40A070"/>
                </a:solidFill>
                <a:latin typeface="Courier"/>
                <a:ea typeface="Courier"/>
                <a:cs typeface="Courier"/>
                <a:sym typeface="Courier"/>
              </a:rPr>
              <a:t>4</a:t>
            </a:r>
            <a:r>
              <a:rPr lang="en">
                <a:latin typeface="Courier"/>
                <a:ea typeface="Courier"/>
                <a:cs typeface="Courier"/>
                <a:sym typeface="Courier"/>
              </a:rPr>
              <a:t>, </a:t>
            </a:r>
            <a:r>
              <a:rPr lang="en">
                <a:solidFill>
                  <a:srgbClr val="7D9029"/>
                </a:solidFill>
                <a:latin typeface="Courier"/>
                <a:ea typeface="Courier"/>
                <a:cs typeface="Courier"/>
                <a:sym typeface="Courier"/>
              </a:rPr>
              <a:t>p=</a:t>
            </a:r>
            <a:r>
              <a:rPr lang="en">
                <a:solidFill>
                  <a:srgbClr val="40A070"/>
                </a:solidFill>
                <a:latin typeface="Courier"/>
                <a:ea typeface="Courier"/>
                <a:cs typeface="Courier"/>
                <a:sym typeface="Courier"/>
              </a:rPr>
              <a:t>0.5</a:t>
            </a:r>
            <a:r>
              <a:rPr lang="en">
                <a:latin typeface="Courier"/>
                <a:ea typeface="Courier"/>
                <a:cs typeface="Courier"/>
                <a:sym typeface="Courier"/>
              </a:rPr>
              <a:t>)</a:t>
            </a:r>
            <a:endParaRPr/>
          </a:p>
          <a:p>
            <a:pPr marL="342900" lvl="0" indent="0" algn="l" rtl="0">
              <a:spcBef>
                <a:spcPts val="480"/>
              </a:spcBef>
              <a:spcAft>
                <a:spcPts val="1200"/>
              </a:spcAft>
              <a:buClr>
                <a:schemeClr val="dk1"/>
              </a:buClr>
              <a:buSzPct val="133333"/>
              <a:buNone/>
            </a:pPr>
            <a:r>
              <a:rPr lang="en">
                <a:latin typeface="Courier"/>
                <a:ea typeface="Courier"/>
                <a:cs typeface="Courier"/>
                <a:sym typeface="Courier"/>
              </a:rPr>
              <a:t>##  [1] 3 4 3 2 4 2 2 2 2 3</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6"/>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How to talk about distributions cont.</a:t>
            </a:r>
            <a:endParaRPr/>
          </a:p>
        </p:txBody>
      </p:sp>
      <p:sp>
        <p:nvSpPr>
          <p:cNvPr id="394" name="Google Shape;394;p66"/>
          <p:cNvSpPr txBox="1">
            <a:spLocks noGrp="1"/>
          </p:cNvSpPr>
          <p:nvPr>
            <p:ph type="body" idx="1"/>
          </p:nvPr>
        </p:nvSpPr>
        <p:spPr>
          <a:xfrm>
            <a:off x="457200" y="1200151"/>
            <a:ext cx="82296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 sz="2000" b="1"/>
              <a:t>Word of real numbers:</a:t>
            </a:r>
            <a:endParaRPr sz="2000" b="1"/>
          </a:p>
          <a:p>
            <a:pPr marL="0" lvl="0" indent="0" algn="l" rtl="0">
              <a:spcBef>
                <a:spcPts val="1200"/>
              </a:spcBef>
              <a:spcAft>
                <a:spcPts val="0"/>
              </a:spcAft>
              <a:buNone/>
            </a:pPr>
            <a:r>
              <a:rPr lang="en" sz="2000"/>
              <a:t>In terms of relative frequency, sample, central tendency and spread.</a:t>
            </a:r>
            <a:endParaRPr sz="2000"/>
          </a:p>
          <a:p>
            <a:pPr marL="0" lvl="0" indent="0" algn="l" rtl="0">
              <a:spcBef>
                <a:spcPts val="1200"/>
              </a:spcBef>
              <a:spcAft>
                <a:spcPts val="0"/>
              </a:spcAft>
              <a:buNone/>
            </a:pPr>
            <a:endParaRPr sz="2000"/>
          </a:p>
          <a:p>
            <a:pPr marL="0" lvl="0" indent="0" algn="l" rtl="0">
              <a:spcBef>
                <a:spcPts val="1200"/>
              </a:spcBef>
              <a:spcAft>
                <a:spcPts val="0"/>
              </a:spcAft>
              <a:buNone/>
            </a:pPr>
            <a:r>
              <a:rPr lang="en" sz="2000" b="1"/>
              <a:t>World of probability:</a:t>
            </a:r>
            <a:endParaRPr sz="2000" b="1"/>
          </a:p>
          <a:p>
            <a:pPr marL="0" lvl="0" indent="0" algn="l" rtl="0">
              <a:spcBef>
                <a:spcPts val="1200"/>
              </a:spcBef>
              <a:spcAft>
                <a:spcPts val="0"/>
              </a:spcAft>
              <a:buNone/>
            </a:pPr>
            <a:r>
              <a:rPr lang="en" sz="2000"/>
              <a:t>In terms of probability mass function(s)</a:t>
            </a:r>
            <a:endParaRPr sz="2000"/>
          </a:p>
          <a:p>
            <a:pPr marL="0" lvl="0" indent="0" algn="l" rtl="0">
              <a:spcBef>
                <a:spcPts val="1200"/>
              </a:spcBef>
              <a:spcAft>
                <a:spcPts val="1200"/>
              </a:spcAft>
              <a:buNone/>
            </a:pPr>
            <a:r>
              <a:rPr lang="en" sz="2000"/>
              <a:t>In terms of cumulative mass function(s)</a:t>
            </a:r>
            <a:endParaRPr sz="2000"/>
          </a:p>
        </p:txBody>
      </p:sp>
      <p:sp>
        <p:nvSpPr>
          <p:cNvPr id="395" name="Google Shape;395;p66"/>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 sz="3300">
                <a:solidFill>
                  <a:schemeClr val="dk1"/>
                </a:solidFill>
                <a:latin typeface="Calibri"/>
                <a:ea typeface="Calibri"/>
                <a:cs typeface="Calibri"/>
                <a:sym typeface="Calibri"/>
              </a:rPr>
              <a:t>Discrete Random variables (probability mass function)</a:t>
            </a:r>
            <a:endParaRPr/>
          </a:p>
        </p:txBody>
      </p:sp>
      <p:sp>
        <p:nvSpPr>
          <p:cNvPr id="401" name="Google Shape;401;p67"/>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b="1">
                <a:solidFill>
                  <a:schemeClr val="dk1"/>
                </a:solidFill>
                <a:latin typeface="Calibri"/>
                <a:ea typeface="Calibri"/>
                <a:cs typeface="Calibri"/>
                <a:sym typeface="Calibri"/>
              </a:rPr>
              <a:t>Probability mass function</a:t>
            </a:r>
            <a:r>
              <a:rPr lang="en" sz="2400">
                <a:solidFill>
                  <a:schemeClr val="dk1"/>
                </a:solidFill>
                <a:latin typeface="Calibri"/>
                <a:ea typeface="Calibri"/>
                <a:cs typeface="Calibri"/>
                <a:sym typeface="Calibri"/>
              </a:rPr>
              <a:t>: for a value </a:t>
            </a:r>
            <a:r>
              <a:rPr lang="en" i="1"/>
              <a:t>x</a:t>
            </a:r>
            <a:r>
              <a:rPr lang="en" sz="2400">
                <a:solidFill>
                  <a:schemeClr val="dk1"/>
                </a:solidFill>
                <a:latin typeface="Calibri"/>
                <a:ea typeface="Calibri"/>
                <a:cs typeface="Calibri"/>
                <a:sym typeface="Calibri"/>
              </a:rPr>
              <a:t> of a random variable, the PMF gives the relative probability of some </a:t>
            </a:r>
            <a:r>
              <a:rPr lang="en" i="1"/>
              <a:t>x</a:t>
            </a:r>
            <a:r>
              <a:rPr lang="en" sz="2400">
                <a:solidFill>
                  <a:schemeClr val="dk1"/>
                </a:solidFill>
                <a:latin typeface="Calibri"/>
                <a:ea typeface="Calibri"/>
                <a:cs typeface="Calibri"/>
                <a:sym typeface="Calibri"/>
              </a:rPr>
              <a:t> occurring</a:t>
            </a:r>
            <a:endParaRPr sz="2400">
              <a:solidFill>
                <a:schemeClr val="dk1"/>
              </a:solidFill>
              <a:latin typeface="Calibri"/>
              <a:ea typeface="Calibri"/>
              <a:cs typeface="Calibri"/>
              <a:sym typeface="Calibri"/>
            </a:endParaRPr>
          </a:p>
          <a:p>
            <a:pPr marL="342900" lvl="0" indent="-342900" algn="l" rtl="0">
              <a:spcBef>
                <a:spcPts val="0"/>
              </a:spcBef>
              <a:spcAft>
                <a:spcPts val="0"/>
              </a:spcAft>
              <a:buClr>
                <a:schemeClr val="dk1"/>
              </a:buClr>
              <a:buSzPts val="2400"/>
              <a:buFont typeface="Calibri"/>
              <a:buChar char="●"/>
            </a:pPr>
            <a:endParaRPr sz="2400">
              <a:solidFill>
                <a:schemeClr val="dk1"/>
              </a:solidFill>
              <a:latin typeface="Calibri"/>
              <a:ea typeface="Calibri"/>
              <a:cs typeface="Calibri"/>
              <a:sym typeface="Calibri"/>
            </a:endParaRPr>
          </a:p>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The probability that a dice lands on 1, is 1/6.</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 sz="3300">
                <a:solidFill>
                  <a:schemeClr val="dk1"/>
                </a:solidFill>
                <a:latin typeface="Calibri"/>
                <a:ea typeface="Calibri"/>
                <a:cs typeface="Calibri"/>
                <a:sym typeface="Calibri"/>
              </a:rPr>
              <a:t>Discrete Random variables (probability mass function)</a:t>
            </a:r>
            <a:endParaRPr/>
          </a:p>
        </p:txBody>
      </p:sp>
      <p:sp>
        <p:nvSpPr>
          <p:cNvPr id="407" name="Google Shape;407;p68"/>
          <p:cNvSpPr txBox="1">
            <a:spLocks noGrp="1"/>
          </p:cNvSpPr>
          <p:nvPr>
            <p:ph type="body" idx="1"/>
          </p:nvPr>
        </p:nvSpPr>
        <p:spPr>
          <a:xfrm>
            <a:off x="457200" y="1200150"/>
            <a:ext cx="8229600" cy="1178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i="1"/>
              <a:t>W</a:t>
            </a:r>
            <a:r>
              <a:rPr lang="en" sz="2400">
                <a:solidFill>
                  <a:schemeClr val="dk1"/>
                </a:solidFill>
                <a:latin typeface="Calibri"/>
                <a:ea typeface="Calibri"/>
                <a:cs typeface="Calibri"/>
                <a:sym typeface="Calibri"/>
              </a:rPr>
              <a:t> as a random variable that tells you how likely a language is to have a given word order.</a:t>
            </a:r>
            <a:endParaRPr/>
          </a:p>
          <a:p>
            <a:pPr marL="0" lvl="0" indent="0" algn="l" rtl="0">
              <a:spcBef>
                <a:spcPts val="480"/>
              </a:spcBef>
              <a:spcAft>
                <a:spcPts val="1200"/>
              </a:spcAft>
              <a:buClr>
                <a:schemeClr val="dk1"/>
              </a:buClr>
              <a:buSzPts val="2400"/>
              <a:buNone/>
            </a:pPr>
            <a:endParaRPr/>
          </a:p>
        </p:txBody>
      </p:sp>
      <p:pic>
        <p:nvPicPr>
          <p:cNvPr id="408" name="Google Shape;408;p68"/>
          <p:cNvPicPr preferRelativeResize="0"/>
          <p:nvPr/>
        </p:nvPicPr>
        <p:blipFill>
          <a:blip r:embed="rId3">
            <a:alphaModFix/>
          </a:blip>
          <a:stretch>
            <a:fillRect/>
          </a:stretch>
        </p:blipFill>
        <p:spPr>
          <a:xfrm>
            <a:off x="457200" y="2299025"/>
            <a:ext cx="4481775" cy="2696225"/>
          </a:xfrm>
          <a:prstGeom prst="rect">
            <a:avLst/>
          </a:prstGeom>
          <a:noFill/>
          <a:ln>
            <a:noFill/>
          </a:ln>
        </p:spPr>
      </p:pic>
      <p:sp>
        <p:nvSpPr>
          <p:cNvPr id="409" name="Google Shape;409;p68"/>
          <p:cNvSpPr txBox="1"/>
          <p:nvPr/>
        </p:nvSpPr>
        <p:spPr>
          <a:xfrm>
            <a:off x="5109900" y="4508125"/>
            <a:ext cx="3576900" cy="400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https://wals.info/feature/81A#2/18.0/152.9</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 sz="3300">
                <a:solidFill>
                  <a:schemeClr val="dk1"/>
                </a:solidFill>
                <a:latin typeface="Calibri"/>
                <a:ea typeface="Calibri"/>
                <a:cs typeface="Calibri"/>
                <a:sym typeface="Calibri"/>
              </a:rPr>
              <a:t>Discrete Random variables (probability mass function)</a:t>
            </a:r>
            <a:endParaRPr/>
          </a:p>
        </p:txBody>
      </p:sp>
      <p:sp>
        <p:nvSpPr>
          <p:cNvPr id="415" name="Google Shape;415;p69"/>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lnSpcReduction="10000"/>
          </a:bodyPr>
          <a:lstStyle/>
          <a:p>
            <a:pPr marL="342900" lvl="0" indent="0" algn="l" rtl="0">
              <a:spcBef>
                <a:spcPts val="0"/>
              </a:spcBef>
              <a:spcAft>
                <a:spcPts val="0"/>
              </a:spcAft>
              <a:buClr>
                <a:schemeClr val="dk1"/>
              </a:buClr>
              <a:buSzPts val="2400"/>
              <a:buNone/>
            </a:pPr>
            <a:r>
              <a:rPr lang="en">
                <a:latin typeface="Courier"/>
                <a:ea typeface="Courier"/>
                <a:cs typeface="Courier"/>
                <a:sym typeface="Courier"/>
              </a:rPr>
              <a:t>wordorders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c</a:t>
            </a:r>
            <a:r>
              <a:rPr lang="en">
                <a:latin typeface="Courier"/>
                <a:ea typeface="Courier"/>
                <a:cs typeface="Courier"/>
                <a:sym typeface="Courier"/>
              </a:rPr>
              <a:t>(</a:t>
            </a:r>
            <a:r>
              <a:rPr lang="en">
                <a:solidFill>
                  <a:srgbClr val="4070A0"/>
                </a:solidFill>
                <a:latin typeface="Courier"/>
                <a:ea typeface="Courier"/>
                <a:cs typeface="Courier"/>
                <a:sym typeface="Courier"/>
              </a:rPr>
              <a:t>"SOV"</a:t>
            </a:r>
            <a:r>
              <a:rPr lang="en">
                <a:latin typeface="Courier"/>
                <a:ea typeface="Courier"/>
                <a:cs typeface="Courier"/>
                <a:sym typeface="Courier"/>
              </a:rPr>
              <a:t>, </a:t>
            </a:r>
            <a:r>
              <a:rPr lang="en">
                <a:solidFill>
                  <a:srgbClr val="4070A0"/>
                </a:solidFill>
                <a:latin typeface="Courier"/>
                <a:ea typeface="Courier"/>
                <a:cs typeface="Courier"/>
                <a:sym typeface="Courier"/>
              </a:rPr>
              <a:t>"SVO"</a:t>
            </a:r>
            <a:r>
              <a:rPr lang="en">
                <a:latin typeface="Courier"/>
                <a:ea typeface="Courier"/>
                <a:cs typeface="Courier"/>
                <a:sym typeface="Courier"/>
              </a:rPr>
              <a:t>, </a:t>
            </a:r>
            <a:r>
              <a:rPr lang="en">
                <a:solidFill>
                  <a:srgbClr val="4070A0"/>
                </a:solidFill>
                <a:latin typeface="Courier"/>
                <a:ea typeface="Courier"/>
                <a:cs typeface="Courier"/>
                <a:sym typeface="Courier"/>
              </a:rPr>
              <a:t>"VSO"</a:t>
            </a:r>
            <a:r>
              <a:rPr lang="en">
                <a:latin typeface="Courier"/>
                <a:ea typeface="Courier"/>
                <a:cs typeface="Courier"/>
                <a:sym typeface="Courier"/>
              </a:rPr>
              <a:t>, </a:t>
            </a:r>
            <a:r>
              <a:rPr lang="en">
                <a:solidFill>
                  <a:srgbClr val="4070A0"/>
                </a:solidFill>
                <a:latin typeface="Courier"/>
                <a:ea typeface="Courier"/>
                <a:cs typeface="Courier"/>
                <a:sym typeface="Courier"/>
              </a:rPr>
              <a:t>"VOS"</a:t>
            </a:r>
            <a:r>
              <a:rPr lang="en">
                <a:latin typeface="Courier"/>
                <a:ea typeface="Courier"/>
                <a:cs typeface="Courier"/>
                <a:sym typeface="Courier"/>
              </a:rPr>
              <a:t>, </a:t>
            </a:r>
            <a:r>
              <a:rPr lang="en">
                <a:solidFill>
                  <a:srgbClr val="4070A0"/>
                </a:solidFill>
                <a:latin typeface="Courier"/>
                <a:ea typeface="Courier"/>
                <a:cs typeface="Courier"/>
                <a:sym typeface="Courier"/>
              </a:rPr>
              <a:t>"OVS"</a:t>
            </a:r>
            <a:r>
              <a:rPr lang="en">
                <a:latin typeface="Courier"/>
                <a:ea typeface="Courier"/>
                <a:cs typeface="Courier"/>
                <a:sym typeface="Courier"/>
              </a:rPr>
              <a:t>, </a:t>
            </a:r>
            <a:r>
              <a:rPr lang="en">
                <a:solidFill>
                  <a:srgbClr val="4070A0"/>
                </a:solidFill>
                <a:latin typeface="Courier"/>
                <a:ea typeface="Courier"/>
                <a:cs typeface="Courier"/>
                <a:sym typeface="Courier"/>
              </a:rPr>
              <a:t>"OSV"</a:t>
            </a:r>
            <a:r>
              <a:rPr lang="en">
                <a:latin typeface="Courier"/>
                <a:ea typeface="Courier"/>
                <a:cs typeface="Courier"/>
                <a:sym typeface="Courier"/>
              </a:rPr>
              <a:t>, </a:t>
            </a:r>
            <a:r>
              <a:rPr lang="en">
                <a:solidFill>
                  <a:srgbClr val="4070A0"/>
                </a:solidFill>
                <a:latin typeface="Courier"/>
                <a:ea typeface="Courier"/>
                <a:cs typeface="Courier"/>
                <a:sym typeface="Courier"/>
              </a:rPr>
              <a:t>"none"</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frequencies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data.frame</a:t>
            </a:r>
            <a:r>
              <a:rPr lang="en">
                <a:latin typeface="Courier"/>
                <a:ea typeface="Courier"/>
                <a:cs typeface="Courier"/>
                <a:sym typeface="Courier"/>
              </a:rPr>
              <a:t>(</a:t>
            </a:r>
            <a:r>
              <a:rPr lang="en">
                <a:solidFill>
                  <a:srgbClr val="40A070"/>
                </a:solidFill>
                <a:latin typeface="Courier"/>
                <a:ea typeface="Courier"/>
                <a:cs typeface="Courier"/>
                <a:sym typeface="Courier"/>
              </a:rPr>
              <a:t>564</a:t>
            </a:r>
            <a:r>
              <a:rPr lang="en">
                <a:latin typeface="Courier"/>
                <a:ea typeface="Courier"/>
                <a:cs typeface="Courier"/>
                <a:sym typeface="Courier"/>
              </a:rPr>
              <a:t>, </a:t>
            </a:r>
            <a:r>
              <a:rPr lang="en">
                <a:solidFill>
                  <a:srgbClr val="40A070"/>
                </a:solidFill>
                <a:latin typeface="Courier"/>
                <a:ea typeface="Courier"/>
                <a:cs typeface="Courier"/>
                <a:sym typeface="Courier"/>
              </a:rPr>
              <a:t>488</a:t>
            </a:r>
            <a:r>
              <a:rPr lang="en">
                <a:latin typeface="Courier"/>
                <a:ea typeface="Courier"/>
                <a:cs typeface="Courier"/>
                <a:sym typeface="Courier"/>
              </a:rPr>
              <a:t>, </a:t>
            </a:r>
            <a:r>
              <a:rPr lang="en">
                <a:solidFill>
                  <a:srgbClr val="40A070"/>
                </a:solidFill>
                <a:latin typeface="Courier"/>
                <a:ea typeface="Courier"/>
                <a:cs typeface="Courier"/>
                <a:sym typeface="Courier"/>
              </a:rPr>
              <a:t>95</a:t>
            </a:r>
            <a:r>
              <a:rPr lang="en">
                <a:latin typeface="Courier"/>
                <a:ea typeface="Courier"/>
                <a:cs typeface="Courier"/>
                <a:sym typeface="Courier"/>
              </a:rPr>
              <a:t>, </a:t>
            </a:r>
            <a:r>
              <a:rPr lang="en">
                <a:solidFill>
                  <a:srgbClr val="40A070"/>
                </a:solidFill>
                <a:latin typeface="Courier"/>
                <a:ea typeface="Courier"/>
                <a:cs typeface="Courier"/>
                <a:sym typeface="Courier"/>
              </a:rPr>
              <a:t>25</a:t>
            </a:r>
            <a:r>
              <a:rPr lang="en">
                <a:latin typeface="Courier"/>
                <a:ea typeface="Courier"/>
                <a:cs typeface="Courier"/>
                <a:sym typeface="Courier"/>
              </a:rPr>
              <a:t>, </a:t>
            </a:r>
            <a:r>
              <a:rPr lang="en">
                <a:solidFill>
                  <a:srgbClr val="40A070"/>
                </a:solidFill>
                <a:latin typeface="Courier"/>
                <a:ea typeface="Courier"/>
                <a:cs typeface="Courier"/>
                <a:sym typeface="Courier"/>
              </a:rPr>
              <a:t>11</a:t>
            </a:r>
            <a:r>
              <a:rPr lang="en">
                <a:latin typeface="Courier"/>
                <a:ea typeface="Courier"/>
                <a:cs typeface="Courier"/>
                <a:sym typeface="Courier"/>
              </a:rPr>
              <a:t>, </a:t>
            </a:r>
            <a:r>
              <a:rPr lang="en">
                <a:solidFill>
                  <a:srgbClr val="40A070"/>
                </a:solidFill>
                <a:latin typeface="Courier"/>
                <a:ea typeface="Courier"/>
                <a:cs typeface="Courier"/>
                <a:sym typeface="Courier"/>
              </a:rPr>
              <a:t>4</a:t>
            </a:r>
            <a:r>
              <a:rPr lang="en">
                <a:latin typeface="Courier"/>
                <a:ea typeface="Courier"/>
                <a:cs typeface="Courier"/>
                <a:sym typeface="Courier"/>
              </a:rPr>
              <a:t>, </a:t>
            </a:r>
            <a:r>
              <a:rPr lang="en">
                <a:solidFill>
                  <a:srgbClr val="40A070"/>
                </a:solidFill>
                <a:latin typeface="Courier"/>
                <a:ea typeface="Courier"/>
                <a:cs typeface="Courier"/>
                <a:sym typeface="Courier"/>
              </a:rPr>
              <a:t>189</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solidFill>
                  <a:srgbClr val="06287E"/>
                </a:solidFill>
                <a:latin typeface="Courier"/>
                <a:ea typeface="Courier"/>
                <a:cs typeface="Courier"/>
                <a:sym typeface="Courier"/>
              </a:rPr>
              <a:t>colnames</a:t>
            </a:r>
            <a:r>
              <a:rPr lang="en">
                <a:latin typeface="Courier"/>
                <a:ea typeface="Courier"/>
                <a:cs typeface="Courier"/>
                <a:sym typeface="Courier"/>
              </a:rPr>
              <a:t>(frequencies) </a:t>
            </a:r>
            <a:r>
              <a:rPr lang="en">
                <a:solidFill>
                  <a:srgbClr val="007020"/>
                </a:solidFill>
                <a:latin typeface="Courier"/>
                <a:ea typeface="Courier"/>
                <a:cs typeface="Courier"/>
                <a:sym typeface="Courier"/>
              </a:rPr>
              <a:t>&lt;-</a:t>
            </a:r>
            <a:r>
              <a:rPr lang="en">
                <a:latin typeface="Courier"/>
                <a:ea typeface="Courier"/>
                <a:cs typeface="Courier"/>
                <a:sym typeface="Courier"/>
              </a:rPr>
              <a:t> wordorders</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frequencies</a:t>
            </a:r>
            <a:endParaRPr/>
          </a:p>
          <a:p>
            <a:pPr marL="342900" lvl="0" indent="0" algn="l" rtl="0">
              <a:spcBef>
                <a:spcPts val="480"/>
              </a:spcBef>
              <a:spcAft>
                <a:spcPts val="0"/>
              </a:spcAft>
              <a:buClr>
                <a:schemeClr val="dk1"/>
              </a:buClr>
              <a:buSzPts val="2400"/>
              <a:buNone/>
            </a:pPr>
            <a:r>
              <a:rPr lang="en">
                <a:latin typeface="Courier"/>
                <a:ea typeface="Courier"/>
                <a:cs typeface="Courier"/>
                <a:sym typeface="Courier"/>
              </a:rPr>
              <a:t>##   SOV SVO VSO VOS OVS OSV none</a:t>
            </a:r>
            <a:br>
              <a:rPr lang="en">
                <a:latin typeface="Courier"/>
                <a:ea typeface="Courier"/>
                <a:cs typeface="Courier"/>
                <a:sym typeface="Courier"/>
              </a:rPr>
            </a:br>
            <a:r>
              <a:rPr lang="en">
                <a:latin typeface="Courier"/>
                <a:ea typeface="Courier"/>
                <a:cs typeface="Courier"/>
                <a:sym typeface="Courier"/>
              </a:rPr>
              <a:t>## 1 564 488  95  25  11   4  189</a:t>
            </a:r>
            <a:endParaRPr/>
          </a:p>
          <a:p>
            <a:pPr marL="342900" lvl="0" indent="0" algn="l" rtl="0">
              <a:spcBef>
                <a:spcPts val="480"/>
              </a:spcBef>
              <a:spcAft>
                <a:spcPts val="0"/>
              </a:spcAft>
              <a:buClr>
                <a:srgbClr val="06287E"/>
              </a:buClr>
              <a:buSzPts val="2400"/>
              <a:buNone/>
            </a:pPr>
            <a:r>
              <a:rPr lang="en">
                <a:solidFill>
                  <a:srgbClr val="06287E"/>
                </a:solidFill>
                <a:latin typeface="Courier"/>
                <a:ea typeface="Courier"/>
                <a:cs typeface="Courier"/>
                <a:sym typeface="Courier"/>
              </a:rPr>
              <a:t>round</a:t>
            </a:r>
            <a:r>
              <a:rPr lang="en">
                <a:latin typeface="Courier"/>
                <a:ea typeface="Courier"/>
                <a:cs typeface="Courier"/>
                <a:sym typeface="Courier"/>
              </a:rPr>
              <a:t>(frequencies </a:t>
            </a:r>
            <a:r>
              <a:rPr lang="en">
                <a:solidFill>
                  <a:srgbClr val="4070A0"/>
                </a:solidFill>
                <a:latin typeface="Courier"/>
                <a:ea typeface="Courier"/>
                <a:cs typeface="Courier"/>
                <a:sym typeface="Courier"/>
              </a:rPr>
              <a:t>/</a:t>
            </a:r>
            <a:r>
              <a:rPr lang="en">
                <a:latin typeface="Courier"/>
                <a:ea typeface="Courier"/>
                <a:cs typeface="Courier"/>
                <a:sym typeface="Courier"/>
              </a:rPr>
              <a:t> </a:t>
            </a:r>
            <a:r>
              <a:rPr lang="en">
                <a:solidFill>
                  <a:srgbClr val="06287E"/>
                </a:solidFill>
                <a:latin typeface="Courier"/>
                <a:ea typeface="Courier"/>
                <a:cs typeface="Courier"/>
                <a:sym typeface="Courier"/>
              </a:rPr>
              <a:t>sum</a:t>
            </a:r>
            <a:r>
              <a:rPr lang="en">
                <a:latin typeface="Courier"/>
                <a:ea typeface="Courier"/>
                <a:cs typeface="Courier"/>
                <a:sym typeface="Courier"/>
              </a:rPr>
              <a:t>(frequencies), </a:t>
            </a:r>
            <a:r>
              <a:rPr lang="en">
                <a:solidFill>
                  <a:srgbClr val="7D9029"/>
                </a:solidFill>
                <a:latin typeface="Courier"/>
                <a:ea typeface="Courier"/>
                <a:cs typeface="Courier"/>
                <a:sym typeface="Courier"/>
              </a:rPr>
              <a:t>digits=</a:t>
            </a:r>
            <a:r>
              <a:rPr lang="en">
                <a:solidFill>
                  <a:srgbClr val="40A070"/>
                </a:solidFill>
                <a:latin typeface="Courier"/>
                <a:ea typeface="Courier"/>
                <a:cs typeface="Courier"/>
                <a:sym typeface="Courier"/>
              </a:rPr>
              <a:t>4</a:t>
            </a:r>
            <a:r>
              <a:rPr lang="en">
                <a:latin typeface="Courier"/>
                <a:ea typeface="Courier"/>
                <a:cs typeface="Courier"/>
                <a:sym typeface="Courier"/>
              </a:rPr>
              <a:t>) </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SOV    SVO   VSO    VOS   OVS    OSV   none</a:t>
            </a:r>
            <a:br>
              <a:rPr lang="en">
                <a:latin typeface="Courier"/>
                <a:ea typeface="Courier"/>
                <a:cs typeface="Courier"/>
                <a:sym typeface="Courier"/>
              </a:rPr>
            </a:br>
            <a:r>
              <a:rPr lang="en">
                <a:latin typeface="Courier"/>
                <a:ea typeface="Courier"/>
                <a:cs typeface="Courier"/>
                <a:sym typeface="Courier"/>
              </a:rPr>
              <a:t>## 1 0.4099 0.3547 0.069 0.0182 0.008 0.0029 0.1374</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 sz="3300">
                <a:solidFill>
                  <a:schemeClr val="dk1"/>
                </a:solidFill>
                <a:latin typeface="Calibri"/>
                <a:ea typeface="Calibri"/>
                <a:cs typeface="Calibri"/>
                <a:sym typeface="Calibri"/>
              </a:rPr>
              <a:t>Discrete Random variables (cumulative </a:t>
            </a:r>
            <a:r>
              <a:rPr lang="en" sz="3300">
                <a:latin typeface="Calibri"/>
                <a:ea typeface="Calibri"/>
                <a:cs typeface="Calibri"/>
                <a:sym typeface="Calibri"/>
              </a:rPr>
              <a:t>mass</a:t>
            </a:r>
            <a:r>
              <a:rPr lang="en" sz="3300">
                <a:solidFill>
                  <a:schemeClr val="dk1"/>
                </a:solidFill>
                <a:latin typeface="Calibri"/>
                <a:ea typeface="Calibri"/>
                <a:cs typeface="Calibri"/>
                <a:sym typeface="Calibri"/>
              </a:rPr>
              <a:t> function)</a:t>
            </a:r>
            <a:endParaRPr/>
          </a:p>
        </p:txBody>
      </p:sp>
      <p:sp>
        <p:nvSpPr>
          <p:cNvPr id="421" name="Google Shape;421;p70"/>
          <p:cNvSpPr txBox="1">
            <a:spLocks noGrp="1"/>
          </p:cNvSpPr>
          <p:nvPr>
            <p:ph type="body" idx="1"/>
          </p:nvPr>
        </p:nvSpPr>
        <p:spPr>
          <a:xfrm>
            <a:off x="457200" y="1381676"/>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cumulative mass function: the probability that a random variable will be less than or equal to a particular value.</a:t>
            </a:r>
            <a:endParaRPr sz="2400">
              <a:solidFill>
                <a:schemeClr val="dk1"/>
              </a:solidFill>
              <a:latin typeface="Calibri"/>
              <a:ea typeface="Calibri"/>
              <a:cs typeface="Calibri"/>
              <a:sym typeface="Calibri"/>
            </a:endParaRPr>
          </a:p>
          <a:p>
            <a:pPr marL="342900" lvl="0" indent="0" algn="l" rtl="0">
              <a:spcBef>
                <a:spcPts val="0"/>
              </a:spcBef>
              <a:spcAft>
                <a:spcPts val="0"/>
              </a:spcAft>
              <a:buNone/>
            </a:pPr>
            <a:endParaRPr sz="2400">
              <a:solidFill>
                <a:schemeClr val="dk1"/>
              </a:solidFill>
              <a:latin typeface="Calibri"/>
              <a:ea typeface="Calibri"/>
              <a:cs typeface="Calibri"/>
              <a:sym typeface="Calibri"/>
            </a:endParaRPr>
          </a:p>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The CMF for the value 2 for a dice roll is 1/6 + 1/6</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 sz="3300">
                <a:solidFill>
                  <a:schemeClr val="dk1"/>
                </a:solidFill>
                <a:latin typeface="Calibri"/>
                <a:ea typeface="Calibri"/>
                <a:cs typeface="Calibri"/>
                <a:sym typeface="Calibri"/>
              </a:rPr>
              <a:t>Discrete Random variables (cumulative distribution function)</a:t>
            </a:r>
            <a:endParaRPr/>
          </a:p>
        </p:txBody>
      </p:sp>
      <p:sp>
        <p:nvSpPr>
          <p:cNvPr id="427" name="Google Shape;427;p71"/>
          <p:cNvSpPr txBox="1">
            <a:spLocks noGrp="1"/>
          </p:cNvSpPr>
          <p:nvPr>
            <p:ph type="body" idx="1"/>
          </p:nvPr>
        </p:nvSpPr>
        <p:spPr>
          <a:xfrm>
            <a:off x="457200" y="1200150"/>
            <a:ext cx="8504700" cy="3943200"/>
          </a:xfrm>
          <a:prstGeom prst="rect">
            <a:avLst/>
          </a:prstGeom>
          <a:noFill/>
          <a:ln>
            <a:noFill/>
          </a:ln>
        </p:spPr>
        <p:txBody>
          <a:bodyPr spcFirstLastPara="1" wrap="square" lIns="91425" tIns="45700" rIns="91425" bIns="45700" anchor="t" anchorCtr="0">
            <a:normAutofit fontScale="77500" lnSpcReduction="20000"/>
          </a:bodyPr>
          <a:lstStyle/>
          <a:p>
            <a:pPr marL="342900" lvl="0" indent="-308610" algn="l" rtl="0">
              <a:spcBef>
                <a:spcPts val="0"/>
              </a:spcBef>
              <a:spcAft>
                <a:spcPts val="0"/>
              </a:spcAft>
              <a:buClr>
                <a:schemeClr val="dk1"/>
              </a:buClr>
              <a:buSzPct val="100000"/>
              <a:buChar char="●"/>
            </a:pPr>
            <a:r>
              <a:rPr lang="en" sz="2400">
                <a:solidFill>
                  <a:schemeClr val="dk1"/>
                </a:solidFill>
                <a:latin typeface="Calibri"/>
                <a:ea typeface="Calibri"/>
                <a:cs typeface="Calibri"/>
                <a:sym typeface="Calibri"/>
              </a:rPr>
              <a:t>For word order the CDF does not make sense, but it does make sense for ranked values like the number of tenses a language has</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tense.values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c</a:t>
            </a:r>
            <a:r>
              <a:rPr lang="en">
                <a:latin typeface="Courier"/>
                <a:ea typeface="Courier"/>
                <a:cs typeface="Courier"/>
                <a:sym typeface="Courier"/>
              </a:rPr>
              <a:t>(</a:t>
            </a:r>
            <a:r>
              <a:rPr lang="en">
                <a:solidFill>
                  <a:srgbClr val="4070A0"/>
                </a:solidFill>
                <a:latin typeface="Courier"/>
                <a:ea typeface="Courier"/>
                <a:cs typeface="Courier"/>
                <a:sym typeface="Courier"/>
              </a:rPr>
              <a:t>"Nopasttense"</a:t>
            </a:r>
            <a:r>
              <a:rPr lang="en">
                <a:latin typeface="Courier"/>
                <a:ea typeface="Courier"/>
                <a:cs typeface="Courier"/>
                <a:sym typeface="Courier"/>
              </a:rPr>
              <a:t>, </a:t>
            </a:r>
            <a:r>
              <a:rPr lang="en">
                <a:solidFill>
                  <a:srgbClr val="4070A0"/>
                </a:solidFill>
                <a:latin typeface="Courier"/>
                <a:ea typeface="Courier"/>
                <a:cs typeface="Courier"/>
                <a:sym typeface="Courier"/>
              </a:rPr>
              <a:t>"Onepasttense"</a:t>
            </a:r>
            <a:r>
              <a:rPr lang="en">
                <a:latin typeface="Courier"/>
                <a:ea typeface="Courier"/>
                <a:cs typeface="Courier"/>
                <a:sym typeface="Courier"/>
              </a:rPr>
              <a:t>, </a:t>
            </a:r>
            <a:r>
              <a:rPr lang="en">
                <a:solidFill>
                  <a:srgbClr val="4070A0"/>
                </a:solidFill>
                <a:latin typeface="Courier"/>
                <a:ea typeface="Courier"/>
                <a:cs typeface="Courier"/>
                <a:sym typeface="Courier"/>
              </a:rPr>
              <a:t>"2-3remotepasts"</a:t>
            </a:r>
            <a:r>
              <a:rPr lang="en">
                <a:latin typeface="Courier"/>
                <a:ea typeface="Courier"/>
                <a:cs typeface="Courier"/>
                <a:sym typeface="Courier"/>
              </a:rPr>
              <a:t>, </a:t>
            </a:r>
            <a:r>
              <a:rPr lang="en">
                <a:solidFill>
                  <a:srgbClr val="4070A0"/>
                </a:solidFill>
                <a:latin typeface="Courier"/>
                <a:ea typeface="Courier"/>
                <a:cs typeface="Courier"/>
                <a:sym typeface="Courier"/>
              </a:rPr>
              <a:t>"4&gt;remotepasts"</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frequencies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data.frame</a:t>
            </a:r>
            <a:r>
              <a:rPr lang="en">
                <a:latin typeface="Courier"/>
                <a:ea typeface="Courier"/>
                <a:cs typeface="Courier"/>
                <a:sym typeface="Courier"/>
              </a:rPr>
              <a:t>(</a:t>
            </a:r>
            <a:r>
              <a:rPr lang="en">
                <a:solidFill>
                  <a:srgbClr val="40A070"/>
                </a:solidFill>
                <a:latin typeface="Courier"/>
                <a:ea typeface="Courier"/>
                <a:cs typeface="Courier"/>
                <a:sym typeface="Courier"/>
              </a:rPr>
              <a:t>88</a:t>
            </a:r>
            <a:r>
              <a:rPr lang="en">
                <a:latin typeface="Courier"/>
                <a:ea typeface="Courier"/>
                <a:cs typeface="Courier"/>
                <a:sym typeface="Courier"/>
              </a:rPr>
              <a:t>, </a:t>
            </a:r>
            <a:r>
              <a:rPr lang="en">
                <a:solidFill>
                  <a:srgbClr val="40A070"/>
                </a:solidFill>
                <a:latin typeface="Courier"/>
                <a:ea typeface="Courier"/>
                <a:cs typeface="Courier"/>
                <a:sym typeface="Courier"/>
              </a:rPr>
              <a:t>94</a:t>
            </a:r>
            <a:r>
              <a:rPr lang="en">
                <a:latin typeface="Courier"/>
                <a:ea typeface="Courier"/>
                <a:cs typeface="Courier"/>
                <a:sym typeface="Courier"/>
              </a:rPr>
              <a:t>, </a:t>
            </a:r>
            <a:r>
              <a:rPr lang="en">
                <a:solidFill>
                  <a:srgbClr val="40A070"/>
                </a:solidFill>
                <a:latin typeface="Courier"/>
                <a:ea typeface="Courier"/>
                <a:cs typeface="Courier"/>
                <a:sym typeface="Courier"/>
              </a:rPr>
              <a:t>37</a:t>
            </a:r>
            <a:r>
              <a:rPr lang="en">
                <a:latin typeface="Courier"/>
                <a:ea typeface="Courier"/>
                <a:cs typeface="Courier"/>
                <a:sym typeface="Courier"/>
              </a:rPr>
              <a:t>, </a:t>
            </a:r>
            <a:r>
              <a:rPr lang="en">
                <a:solidFill>
                  <a:srgbClr val="40A070"/>
                </a:solidFill>
                <a:latin typeface="Courier"/>
                <a:ea typeface="Courier"/>
                <a:cs typeface="Courier"/>
                <a:sym typeface="Courier"/>
              </a:rPr>
              <a:t>2</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solidFill>
                  <a:srgbClr val="06287E"/>
                </a:solidFill>
                <a:latin typeface="Courier"/>
                <a:ea typeface="Courier"/>
                <a:cs typeface="Courier"/>
                <a:sym typeface="Courier"/>
              </a:rPr>
              <a:t>colnames</a:t>
            </a:r>
            <a:r>
              <a:rPr lang="en">
                <a:latin typeface="Courier"/>
                <a:ea typeface="Courier"/>
                <a:cs typeface="Courier"/>
                <a:sym typeface="Courier"/>
              </a:rPr>
              <a:t>(frequencies) </a:t>
            </a:r>
            <a:r>
              <a:rPr lang="en">
                <a:solidFill>
                  <a:srgbClr val="007020"/>
                </a:solidFill>
                <a:latin typeface="Courier"/>
                <a:ea typeface="Courier"/>
                <a:cs typeface="Courier"/>
                <a:sym typeface="Courier"/>
              </a:rPr>
              <a:t>&lt;-</a:t>
            </a:r>
            <a:r>
              <a:rPr lang="en">
                <a:latin typeface="Courier"/>
                <a:ea typeface="Courier"/>
                <a:cs typeface="Courier"/>
                <a:sym typeface="Courier"/>
              </a:rPr>
              <a:t> tense.values</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frequencies</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   Nopasttense Onepasttense 2-3remotepasts 4&gt;remotepasts</a:t>
            </a:r>
            <a:br>
              <a:rPr lang="en">
                <a:latin typeface="Courier"/>
                <a:ea typeface="Courier"/>
                <a:cs typeface="Courier"/>
                <a:sym typeface="Courier"/>
              </a:rPr>
            </a:br>
            <a:r>
              <a:rPr lang="en">
                <a:latin typeface="Courier"/>
                <a:ea typeface="Courier"/>
                <a:cs typeface="Courier"/>
                <a:sym typeface="Courier"/>
              </a:rPr>
              <a:t>## 1          88           94             37             2</a:t>
            </a:r>
            <a:endParaRPr/>
          </a:p>
          <a:p>
            <a:pPr marL="342900" lvl="0" indent="0" algn="l" rtl="0">
              <a:spcBef>
                <a:spcPts val="480"/>
              </a:spcBef>
              <a:spcAft>
                <a:spcPts val="0"/>
              </a:spcAft>
              <a:buClr>
                <a:schemeClr val="dk1"/>
              </a:buClr>
              <a:buSzPct val="133333"/>
              <a:buNone/>
            </a:pPr>
            <a:r>
              <a:rPr lang="en">
                <a:latin typeface="Courier"/>
                <a:ea typeface="Courier"/>
                <a:cs typeface="Courier"/>
                <a:sym typeface="Courier"/>
              </a:rPr>
              <a:t>freq.list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data.frame</a:t>
            </a:r>
            <a:r>
              <a:rPr lang="en">
                <a:latin typeface="Courier"/>
                <a:ea typeface="Courier"/>
                <a:cs typeface="Courier"/>
                <a:sym typeface="Courier"/>
              </a:rPr>
              <a:t>(</a:t>
            </a:r>
            <a:r>
              <a:rPr lang="en">
                <a:solidFill>
                  <a:srgbClr val="06287E"/>
                </a:solidFill>
                <a:latin typeface="Courier"/>
                <a:ea typeface="Courier"/>
                <a:cs typeface="Courier"/>
                <a:sym typeface="Courier"/>
              </a:rPr>
              <a:t>list</a:t>
            </a:r>
            <a:r>
              <a:rPr lang="en">
                <a:latin typeface="Courier"/>
                <a:ea typeface="Courier"/>
                <a:cs typeface="Courier"/>
                <a:sym typeface="Courier"/>
              </a:rPr>
              <a:t>((</a:t>
            </a:r>
            <a:r>
              <a:rPr lang="en">
                <a:solidFill>
                  <a:srgbClr val="40A070"/>
                </a:solidFill>
                <a:latin typeface="Courier"/>
                <a:ea typeface="Courier"/>
                <a:cs typeface="Courier"/>
                <a:sym typeface="Courier"/>
              </a:rPr>
              <a:t>88</a:t>
            </a:r>
            <a:r>
              <a:rPr lang="en">
                <a:latin typeface="Courier"/>
                <a:ea typeface="Courier"/>
                <a:cs typeface="Courier"/>
                <a:sym typeface="Courier"/>
              </a:rPr>
              <a:t>), (</a:t>
            </a:r>
            <a:r>
              <a:rPr lang="en">
                <a:solidFill>
                  <a:srgbClr val="40A070"/>
                </a:solidFill>
                <a:latin typeface="Courier"/>
                <a:ea typeface="Courier"/>
                <a:cs typeface="Courier"/>
                <a:sym typeface="Courier"/>
              </a:rPr>
              <a:t>88</a:t>
            </a:r>
            <a:r>
              <a:rPr lang="en">
                <a:solidFill>
                  <a:srgbClr val="4070A0"/>
                </a:solidFill>
                <a:latin typeface="Courier"/>
                <a:ea typeface="Courier"/>
                <a:cs typeface="Courier"/>
                <a:sym typeface="Courier"/>
              </a:rPr>
              <a:t>+</a:t>
            </a:r>
            <a:r>
              <a:rPr lang="en">
                <a:solidFill>
                  <a:srgbClr val="40A070"/>
                </a:solidFill>
                <a:latin typeface="Courier"/>
                <a:ea typeface="Courier"/>
                <a:cs typeface="Courier"/>
                <a:sym typeface="Courier"/>
              </a:rPr>
              <a:t>94</a:t>
            </a:r>
            <a:r>
              <a:rPr lang="en">
                <a:latin typeface="Courier"/>
                <a:ea typeface="Courier"/>
                <a:cs typeface="Courier"/>
                <a:sym typeface="Courier"/>
              </a:rPr>
              <a:t>), (</a:t>
            </a:r>
            <a:r>
              <a:rPr lang="en">
                <a:solidFill>
                  <a:srgbClr val="40A070"/>
                </a:solidFill>
                <a:latin typeface="Courier"/>
                <a:ea typeface="Courier"/>
                <a:cs typeface="Courier"/>
                <a:sym typeface="Courier"/>
              </a:rPr>
              <a:t>88</a:t>
            </a:r>
            <a:r>
              <a:rPr lang="en">
                <a:solidFill>
                  <a:srgbClr val="4070A0"/>
                </a:solidFill>
                <a:latin typeface="Courier"/>
                <a:ea typeface="Courier"/>
                <a:cs typeface="Courier"/>
                <a:sym typeface="Courier"/>
              </a:rPr>
              <a:t>+</a:t>
            </a:r>
            <a:r>
              <a:rPr lang="en">
                <a:solidFill>
                  <a:srgbClr val="40A070"/>
                </a:solidFill>
                <a:latin typeface="Courier"/>
                <a:ea typeface="Courier"/>
                <a:cs typeface="Courier"/>
                <a:sym typeface="Courier"/>
              </a:rPr>
              <a:t>94</a:t>
            </a:r>
            <a:r>
              <a:rPr lang="en">
                <a:solidFill>
                  <a:srgbClr val="4070A0"/>
                </a:solidFill>
                <a:latin typeface="Courier"/>
                <a:ea typeface="Courier"/>
                <a:cs typeface="Courier"/>
                <a:sym typeface="Courier"/>
              </a:rPr>
              <a:t>+</a:t>
            </a:r>
            <a:r>
              <a:rPr lang="en">
                <a:solidFill>
                  <a:srgbClr val="40A070"/>
                </a:solidFill>
                <a:latin typeface="Courier"/>
                <a:ea typeface="Courier"/>
                <a:cs typeface="Courier"/>
                <a:sym typeface="Courier"/>
              </a:rPr>
              <a:t>37</a:t>
            </a:r>
            <a:r>
              <a:rPr lang="en">
                <a:latin typeface="Courier"/>
                <a:ea typeface="Courier"/>
                <a:cs typeface="Courier"/>
                <a:sym typeface="Courier"/>
              </a:rPr>
              <a:t>), (</a:t>
            </a:r>
            <a:r>
              <a:rPr lang="en">
                <a:solidFill>
                  <a:srgbClr val="40A070"/>
                </a:solidFill>
                <a:latin typeface="Courier"/>
                <a:ea typeface="Courier"/>
                <a:cs typeface="Courier"/>
                <a:sym typeface="Courier"/>
              </a:rPr>
              <a:t>88</a:t>
            </a:r>
            <a:r>
              <a:rPr lang="en">
                <a:solidFill>
                  <a:srgbClr val="4070A0"/>
                </a:solidFill>
                <a:latin typeface="Courier"/>
                <a:ea typeface="Courier"/>
                <a:cs typeface="Courier"/>
                <a:sym typeface="Courier"/>
              </a:rPr>
              <a:t>+</a:t>
            </a:r>
            <a:r>
              <a:rPr lang="en">
                <a:solidFill>
                  <a:srgbClr val="40A070"/>
                </a:solidFill>
                <a:latin typeface="Courier"/>
                <a:ea typeface="Courier"/>
                <a:cs typeface="Courier"/>
                <a:sym typeface="Courier"/>
              </a:rPr>
              <a:t>94</a:t>
            </a:r>
            <a:r>
              <a:rPr lang="en">
                <a:solidFill>
                  <a:srgbClr val="4070A0"/>
                </a:solidFill>
                <a:latin typeface="Courier"/>
                <a:ea typeface="Courier"/>
                <a:cs typeface="Courier"/>
                <a:sym typeface="Courier"/>
              </a:rPr>
              <a:t>+</a:t>
            </a:r>
            <a:r>
              <a:rPr lang="en">
                <a:solidFill>
                  <a:srgbClr val="40A070"/>
                </a:solidFill>
                <a:latin typeface="Courier"/>
                <a:ea typeface="Courier"/>
                <a:cs typeface="Courier"/>
                <a:sym typeface="Courier"/>
              </a:rPr>
              <a:t>37</a:t>
            </a:r>
            <a:r>
              <a:rPr lang="en">
                <a:solidFill>
                  <a:srgbClr val="4070A0"/>
                </a:solidFill>
                <a:latin typeface="Courier"/>
                <a:ea typeface="Courier"/>
                <a:cs typeface="Courier"/>
                <a:sym typeface="Courier"/>
              </a:rPr>
              <a:t>+</a:t>
            </a:r>
            <a:r>
              <a:rPr lang="en">
                <a:solidFill>
                  <a:srgbClr val="40A070"/>
                </a:solidFill>
                <a:latin typeface="Courier"/>
                <a:ea typeface="Courier"/>
                <a:cs typeface="Courier"/>
                <a:sym typeface="Courier"/>
              </a:rPr>
              <a:t>2</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tense.cdf </a:t>
            </a:r>
            <a:r>
              <a:rPr lang="en">
                <a:solidFill>
                  <a:srgbClr val="007020"/>
                </a:solidFill>
                <a:latin typeface="Courier"/>
                <a:ea typeface="Courier"/>
                <a:cs typeface="Courier"/>
                <a:sym typeface="Courier"/>
              </a:rPr>
              <a:t>&lt;-</a:t>
            </a:r>
            <a:r>
              <a:rPr lang="en">
                <a:latin typeface="Courier"/>
                <a:ea typeface="Courier"/>
                <a:cs typeface="Courier"/>
                <a:sym typeface="Courier"/>
              </a:rPr>
              <a:t> freq.list </a:t>
            </a:r>
            <a:r>
              <a:rPr lang="en">
                <a:solidFill>
                  <a:srgbClr val="4070A0"/>
                </a:solidFill>
                <a:latin typeface="Courier"/>
                <a:ea typeface="Courier"/>
                <a:cs typeface="Courier"/>
                <a:sym typeface="Courier"/>
              </a:rPr>
              <a:t>/</a:t>
            </a:r>
            <a:r>
              <a:rPr lang="en">
                <a:latin typeface="Courier"/>
                <a:ea typeface="Courier"/>
                <a:cs typeface="Courier"/>
                <a:sym typeface="Courier"/>
              </a:rPr>
              <a:t> </a:t>
            </a:r>
            <a:r>
              <a:rPr lang="en">
                <a:solidFill>
                  <a:srgbClr val="06287E"/>
                </a:solidFill>
                <a:latin typeface="Courier"/>
                <a:ea typeface="Courier"/>
                <a:cs typeface="Courier"/>
                <a:sym typeface="Courier"/>
              </a:rPr>
              <a:t>sum</a:t>
            </a:r>
            <a:r>
              <a:rPr lang="en">
                <a:latin typeface="Courier"/>
                <a:ea typeface="Courier"/>
                <a:cs typeface="Courier"/>
                <a:sym typeface="Courier"/>
              </a:rPr>
              <a:t>(frequencies)</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solidFill>
                  <a:srgbClr val="06287E"/>
                </a:solidFill>
                <a:latin typeface="Courier"/>
                <a:ea typeface="Courier"/>
                <a:cs typeface="Courier"/>
                <a:sym typeface="Courier"/>
              </a:rPr>
              <a:t>colnames</a:t>
            </a:r>
            <a:r>
              <a:rPr lang="en">
                <a:latin typeface="Courier"/>
                <a:ea typeface="Courier"/>
                <a:cs typeface="Courier"/>
                <a:sym typeface="Courier"/>
              </a:rPr>
              <a:t>(tense.cdf) </a:t>
            </a:r>
            <a:r>
              <a:rPr lang="en">
                <a:solidFill>
                  <a:srgbClr val="007020"/>
                </a:solidFill>
                <a:latin typeface="Courier"/>
                <a:ea typeface="Courier"/>
                <a:cs typeface="Courier"/>
                <a:sym typeface="Courier"/>
              </a:rPr>
              <a:t>&lt;-</a:t>
            </a:r>
            <a:r>
              <a:rPr lang="en">
                <a:latin typeface="Courier"/>
                <a:ea typeface="Courier"/>
                <a:cs typeface="Courier"/>
                <a:sym typeface="Courier"/>
              </a:rPr>
              <a:t> tense.values</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tense.cdf</a:t>
            </a:r>
            <a:endParaRPr/>
          </a:p>
          <a:p>
            <a:pPr marL="342900" lvl="0" indent="0" algn="l" rtl="0">
              <a:spcBef>
                <a:spcPts val="480"/>
              </a:spcBef>
              <a:spcAft>
                <a:spcPts val="1200"/>
              </a:spcAft>
              <a:buClr>
                <a:schemeClr val="dk1"/>
              </a:buClr>
              <a:buSzPct val="133333"/>
              <a:buNone/>
            </a:pPr>
            <a:r>
              <a:rPr lang="en">
                <a:latin typeface="Courier"/>
                <a:ea typeface="Courier"/>
                <a:cs typeface="Courier"/>
                <a:sym typeface="Courier"/>
              </a:rPr>
              <a:t>##   Nopasttense Onepasttense 2-3remotepasts 4&gt;remotepasts</a:t>
            </a:r>
            <a:br>
              <a:rPr lang="en">
                <a:latin typeface="Courier"/>
                <a:ea typeface="Courier"/>
                <a:cs typeface="Courier"/>
                <a:sym typeface="Courier"/>
              </a:rPr>
            </a:br>
            <a:r>
              <a:rPr lang="en">
                <a:latin typeface="Courier"/>
                <a:ea typeface="Courier"/>
                <a:cs typeface="Courier"/>
                <a:sym typeface="Courier"/>
              </a:rPr>
              <a:t>## 1     0.39819    0.8235294      0.9909502             1</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Continuous random variables</a:t>
            </a:r>
            <a:endParaRPr/>
          </a:p>
        </p:txBody>
      </p:sp>
      <p:sp>
        <p:nvSpPr>
          <p:cNvPr id="433" name="Google Shape;433;p72"/>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It doesn’t make sense to talk probability mass functions for continuous variables</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What’s the probability that someone weighs exactly 80 kg?</a:t>
            </a:r>
            <a:endParaRPr/>
          </a:p>
          <a:p>
            <a:pPr marL="342900" lvl="0" indent="-342900" algn="l" rtl="0">
              <a:spcBef>
                <a:spcPts val="480"/>
              </a:spcBef>
              <a:spcAft>
                <a:spcPts val="1200"/>
              </a:spcAft>
              <a:buClr>
                <a:schemeClr val="dk1"/>
              </a:buClr>
              <a:buSzPts val="2400"/>
              <a:buChar char="●"/>
            </a:pPr>
            <a:r>
              <a:rPr lang="en" sz="2400">
                <a:solidFill>
                  <a:schemeClr val="dk1"/>
                </a:solidFill>
                <a:latin typeface="Calibri"/>
                <a:ea typeface="Calibri"/>
                <a:cs typeface="Calibri"/>
                <a:sym typeface="Calibri"/>
              </a:rPr>
              <a:t>What’s the probability that a high tone will be produced with a pitch peak of exactly 80 Hz?</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3"/>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sz="2800" b="1"/>
              <a:t>Cumulative density functions</a:t>
            </a:r>
            <a:endParaRPr sz="2800"/>
          </a:p>
        </p:txBody>
      </p:sp>
      <p:sp>
        <p:nvSpPr>
          <p:cNvPr id="439" name="Google Shape;439;p73"/>
          <p:cNvSpPr txBox="1">
            <a:spLocks noGrp="1"/>
          </p:cNvSpPr>
          <p:nvPr>
            <p:ph type="body" idx="2"/>
          </p:nvPr>
        </p:nvSpPr>
        <p:spPr>
          <a:xfrm>
            <a:off x="457200" y="1076325"/>
            <a:ext cx="8262600" cy="1594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050"/>
              <a:buNone/>
            </a:pPr>
            <a:r>
              <a:rPr lang="en" sz="1800"/>
              <a:t>We can talk about cumulative density functions for values - what’s the probability that the pitch peak will be 80 Hz or less?</a:t>
            </a:r>
            <a:endParaRPr sz="1800"/>
          </a:p>
          <a:p>
            <a:pPr marL="0" lvl="0" indent="0" algn="l" rtl="0">
              <a:spcBef>
                <a:spcPts val="210"/>
              </a:spcBef>
              <a:spcAft>
                <a:spcPts val="1200"/>
              </a:spcAft>
              <a:buClr>
                <a:srgbClr val="06287E"/>
              </a:buClr>
              <a:buSzPts val="1000"/>
              <a:buNone/>
            </a:pPr>
            <a:endParaRPr/>
          </a:p>
        </p:txBody>
      </p:sp>
      <p:pic>
        <p:nvPicPr>
          <p:cNvPr id="440" name="Google Shape;440;p73" descr="QuantitativetypologyR_files/figure-pptx/unnamed-chunk-36-1.png"/>
          <p:cNvPicPr preferRelativeResize="0"/>
          <p:nvPr/>
        </p:nvPicPr>
        <p:blipFill rotWithShape="1">
          <a:blip r:embed="rId3">
            <a:alphaModFix/>
          </a:blip>
          <a:srcRect/>
          <a:stretch/>
        </p:blipFill>
        <p:spPr>
          <a:xfrm>
            <a:off x="2396275" y="1911925"/>
            <a:ext cx="3917875" cy="313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solidFill>
                  <a:schemeClr val="accent2"/>
                </a:solidFill>
              </a:rPr>
              <a:t>Overview</a:t>
            </a:r>
            <a:endParaRPr sz="2200"/>
          </a:p>
        </p:txBody>
      </p:sp>
      <p:sp>
        <p:nvSpPr>
          <p:cNvPr id="108" name="Google Shape;10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Installing R </a:t>
            </a:r>
            <a:endParaRPr/>
          </a:p>
          <a:p>
            <a:pPr marL="457200" lvl="0" indent="-342900" algn="l" rtl="0">
              <a:spcBef>
                <a:spcPts val="0"/>
              </a:spcBef>
              <a:spcAft>
                <a:spcPts val="0"/>
              </a:spcAft>
              <a:buSzPts val="1800"/>
              <a:buChar char="●"/>
            </a:pPr>
            <a:r>
              <a:rPr lang="en"/>
              <a:t>R as a language</a:t>
            </a:r>
            <a:endParaRPr/>
          </a:p>
          <a:p>
            <a:pPr marL="914400" lvl="1" indent="-317500" algn="l" rtl="0">
              <a:spcBef>
                <a:spcPts val="0"/>
              </a:spcBef>
              <a:spcAft>
                <a:spcPts val="0"/>
              </a:spcAft>
              <a:buSzPts val="1400"/>
              <a:buChar char="○"/>
            </a:pPr>
            <a:r>
              <a:rPr lang="en"/>
              <a:t>Types of objects in R, learning to read errors, simulations</a:t>
            </a:r>
            <a:endParaRPr/>
          </a:p>
          <a:p>
            <a:pPr marL="457200" lvl="0" indent="-342900" algn="l" rtl="0">
              <a:spcBef>
                <a:spcPts val="0"/>
              </a:spcBef>
              <a:spcAft>
                <a:spcPts val="0"/>
              </a:spcAft>
              <a:buSzPts val="1800"/>
              <a:buChar char="●"/>
            </a:pPr>
            <a:r>
              <a:rPr lang="en"/>
              <a:t>Descriptive statistics</a:t>
            </a:r>
            <a:endParaRPr/>
          </a:p>
          <a:p>
            <a:pPr marL="914400" lvl="1" indent="-317500" algn="l" rtl="0">
              <a:spcBef>
                <a:spcPts val="0"/>
              </a:spcBef>
              <a:spcAft>
                <a:spcPts val="0"/>
              </a:spcAft>
              <a:buSzPts val="1400"/>
              <a:buChar char="○"/>
            </a:pPr>
            <a:r>
              <a:rPr lang="en"/>
              <a:t>Measures of dispersion, measures of central tendency, sample size</a:t>
            </a:r>
            <a:endParaRPr/>
          </a:p>
          <a:p>
            <a:pPr marL="914400" lvl="1" indent="-317500" algn="l" rtl="0">
              <a:spcBef>
                <a:spcPts val="0"/>
              </a:spcBef>
              <a:spcAft>
                <a:spcPts val="0"/>
              </a:spcAft>
              <a:buSzPts val="1400"/>
              <a:buChar char="○"/>
            </a:pPr>
            <a:r>
              <a:rPr lang="en"/>
              <a:t>Plotting in base R (how are the plots made)</a:t>
            </a:r>
            <a:endParaRPr/>
          </a:p>
          <a:p>
            <a:pPr marL="457200" lvl="0" indent="-342900" algn="l" rtl="0">
              <a:spcBef>
                <a:spcPts val="0"/>
              </a:spcBef>
              <a:spcAft>
                <a:spcPts val="0"/>
              </a:spcAft>
              <a:buSzPts val="1800"/>
              <a:buChar char="●"/>
            </a:pPr>
            <a:r>
              <a:rPr lang="en"/>
              <a:t>Frequency distributions and probability distributions</a:t>
            </a:r>
            <a:endParaRPr/>
          </a:p>
          <a:p>
            <a:pPr marL="914400" lvl="1" indent="-317500" algn="l" rtl="0">
              <a:spcBef>
                <a:spcPts val="0"/>
              </a:spcBef>
              <a:spcAft>
                <a:spcPts val="0"/>
              </a:spcAft>
              <a:buSzPts val="1400"/>
              <a:buChar char="○"/>
            </a:pPr>
            <a:r>
              <a:rPr lang="en"/>
              <a:t>The normal distribution, binomial distribution, kurtosis etc.</a:t>
            </a:r>
            <a:endParaRPr/>
          </a:p>
          <a:p>
            <a:pPr marL="457200" lvl="0" indent="-342900" algn="l" rtl="0">
              <a:spcBef>
                <a:spcPts val="0"/>
              </a:spcBef>
              <a:spcAft>
                <a:spcPts val="0"/>
              </a:spcAft>
              <a:buSzPts val="1800"/>
              <a:buChar char="●"/>
            </a:pPr>
            <a:r>
              <a:rPr lang="en"/>
              <a:t>“Basic” test statistics</a:t>
            </a:r>
            <a:endParaRPr/>
          </a:p>
          <a:p>
            <a:pPr marL="914400" lvl="1" indent="-317500" algn="l" rtl="0">
              <a:spcBef>
                <a:spcPts val="0"/>
              </a:spcBef>
              <a:spcAft>
                <a:spcPts val="0"/>
              </a:spcAft>
              <a:buSzPts val="1400"/>
              <a:buChar char="○"/>
            </a:pPr>
            <a:r>
              <a:rPr lang="en"/>
              <a:t>t-test, chi-squared test, F statistic, linear models, analysis of variance</a:t>
            </a:r>
            <a:endParaRPr/>
          </a:p>
          <a:p>
            <a:pPr marL="457200" lvl="0" indent="-342900" algn="l" rtl="0">
              <a:spcBef>
                <a:spcPts val="0"/>
              </a:spcBef>
              <a:spcAft>
                <a:spcPts val="0"/>
              </a:spcAft>
              <a:buSzPts val="1800"/>
              <a:buChar char="●"/>
            </a:pPr>
            <a:r>
              <a:rPr lang="en"/>
              <a:t>Installing packages and reading datasets</a:t>
            </a:r>
            <a:endParaRPr/>
          </a:p>
        </p:txBody>
      </p:sp>
      <p:sp>
        <p:nvSpPr>
          <p:cNvPr id="109" name="Google Shape;10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Cumulative density functions</a:t>
            </a:r>
            <a:endParaRPr/>
          </a:p>
        </p:txBody>
      </p:sp>
      <p:sp>
        <p:nvSpPr>
          <p:cNvPr id="446" name="Google Shape;446;p74"/>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Many statistical summary values are based on cumulative density functions</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(one tailed) p-value: probability of a value this value or lower </a:t>
            </a:r>
            <a:r>
              <a:rPr lang="en">
                <a:solidFill>
                  <a:schemeClr val="dk1"/>
                </a:solidFill>
                <a:latin typeface="Calibri"/>
                <a:ea typeface="Calibri"/>
                <a:cs typeface="Calibri"/>
                <a:sym typeface="Calibri"/>
              </a:rPr>
              <a:t>(according to a hypothetical distribution that corresponds to  performing the experiment forever)</a:t>
            </a:r>
            <a:endParaRPr/>
          </a:p>
          <a:p>
            <a:pPr marL="342900" lvl="0" indent="-342900" algn="l" rtl="0">
              <a:spcBef>
                <a:spcPts val="480"/>
              </a:spcBef>
              <a:spcAft>
                <a:spcPts val="1200"/>
              </a:spcAft>
              <a:buClr>
                <a:schemeClr val="dk1"/>
              </a:buClr>
              <a:buSzPts val="2400"/>
              <a:buChar char="●"/>
            </a:pPr>
            <a:r>
              <a:rPr lang="en" sz="2400">
                <a:solidFill>
                  <a:schemeClr val="dk1"/>
                </a:solidFill>
                <a:latin typeface="Calibri"/>
                <a:ea typeface="Calibri"/>
                <a:cs typeface="Calibri"/>
                <a:sym typeface="Calibri"/>
              </a:rPr>
              <a:t>95% confidence intervals: probability of value occurring within 0.95 of the probability distribution.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“Conventional” test statistics</a:t>
            </a:r>
            <a:endParaRPr/>
          </a:p>
        </p:txBody>
      </p:sp>
      <p:sp>
        <p:nvSpPr>
          <p:cNvPr id="452" name="Google Shape;452;p75"/>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Chi-squared statistic (all variables are categorical)</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Linear regression (all variables are continuous)</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ANOVA (a type of linear model where you just add more lines rather than lines with slopes)</a:t>
            </a:r>
            <a:endParaRPr/>
          </a:p>
          <a:p>
            <a:pPr marL="342900" lvl="0" indent="-342900" algn="l" rtl="0">
              <a:spcBef>
                <a:spcPts val="480"/>
              </a:spcBef>
              <a:spcAft>
                <a:spcPts val="1200"/>
              </a:spcAft>
              <a:buClr>
                <a:schemeClr val="dk1"/>
              </a:buClr>
              <a:buSzPts val="2400"/>
              <a:buChar char="●"/>
            </a:pPr>
            <a:r>
              <a:rPr lang="en" sz="2400">
                <a:solidFill>
                  <a:schemeClr val="dk1"/>
                </a:solidFill>
                <a:latin typeface="Calibri"/>
                <a:ea typeface="Calibri"/>
                <a:cs typeface="Calibri"/>
                <a:sym typeface="Calibri"/>
              </a:rPr>
              <a:t>Logistic regression (a type of regression where predictor is continuous and predictor is binary)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Counts and contingency tables</a:t>
            </a:r>
            <a:endParaRPr/>
          </a:p>
        </p:txBody>
      </p:sp>
      <p:sp>
        <p:nvSpPr>
          <p:cNvPr id="458" name="Google Shape;458;p76"/>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A lot of statistical information comes from counts (e.g. frequency of words in different texts)</a:t>
            </a:r>
            <a:endParaRPr/>
          </a:p>
          <a:p>
            <a:pPr marL="342900" lvl="0" indent="-342900" algn="l" rtl="0">
              <a:spcBef>
                <a:spcPts val="480"/>
              </a:spcBef>
              <a:spcAft>
                <a:spcPts val="1200"/>
              </a:spcAft>
              <a:buClr>
                <a:schemeClr val="dk1"/>
              </a:buClr>
              <a:buSzPts val="2400"/>
              <a:buChar char="●"/>
            </a:pPr>
            <a:r>
              <a:rPr lang="en" sz="2400">
                <a:solidFill>
                  <a:schemeClr val="dk1"/>
                </a:solidFill>
                <a:latin typeface="Calibri"/>
                <a:ea typeface="Calibri"/>
                <a:cs typeface="Calibri"/>
                <a:sym typeface="Calibri"/>
              </a:rPr>
              <a:t>Such data are usually presented in a contingency table -Data from Matthew Dryer (1992)</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latin typeface="Calibri"/>
                <a:ea typeface="Calibri"/>
                <a:cs typeface="Calibri"/>
                <a:sym typeface="Calibri"/>
              </a:rPr>
              <a:t>Contingency</a:t>
            </a:r>
            <a:r>
              <a:rPr lang="en" sz="3300">
                <a:solidFill>
                  <a:schemeClr val="dk1"/>
                </a:solidFill>
                <a:latin typeface="Calibri"/>
                <a:ea typeface="Calibri"/>
                <a:cs typeface="Calibri"/>
                <a:sym typeface="Calibri"/>
              </a:rPr>
              <a:t> table</a:t>
            </a:r>
            <a:endParaRPr/>
          </a:p>
        </p:txBody>
      </p:sp>
      <p:sp>
        <p:nvSpPr>
          <p:cNvPr id="464" name="Google Shape;464;p77"/>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Its easy to make a contingency table in R</a:t>
            </a:r>
            <a:endParaRPr/>
          </a:p>
          <a:p>
            <a:pPr marL="342900" lvl="0" indent="0" algn="l" rtl="0">
              <a:spcBef>
                <a:spcPts val="480"/>
              </a:spcBef>
              <a:spcAft>
                <a:spcPts val="0"/>
              </a:spcAft>
              <a:buClr>
                <a:schemeClr val="dk1"/>
              </a:buClr>
              <a:buSzPts val="2400"/>
              <a:buNone/>
            </a:pPr>
            <a:r>
              <a:rPr lang="en">
                <a:latin typeface="Courier"/>
                <a:ea typeface="Courier"/>
                <a:cs typeface="Courier"/>
                <a:sym typeface="Courier"/>
              </a:rPr>
              <a:t>wordorder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cbind</a:t>
            </a:r>
            <a:r>
              <a:rPr lang="en">
                <a:latin typeface="Courier"/>
                <a:ea typeface="Courier"/>
                <a:cs typeface="Courier"/>
                <a:sym typeface="Courier"/>
              </a:rPr>
              <a:t>(</a:t>
            </a:r>
            <a:r>
              <a:rPr lang="en">
                <a:solidFill>
                  <a:srgbClr val="06287E"/>
                </a:solidFill>
                <a:latin typeface="Courier"/>
                <a:ea typeface="Courier"/>
                <a:cs typeface="Courier"/>
                <a:sym typeface="Courier"/>
              </a:rPr>
              <a:t>c</a:t>
            </a:r>
            <a:r>
              <a:rPr lang="en">
                <a:latin typeface="Courier"/>
                <a:ea typeface="Courier"/>
                <a:cs typeface="Courier"/>
                <a:sym typeface="Courier"/>
              </a:rPr>
              <a:t>(</a:t>
            </a:r>
            <a:r>
              <a:rPr lang="en">
                <a:solidFill>
                  <a:srgbClr val="40A070"/>
                </a:solidFill>
                <a:latin typeface="Courier"/>
                <a:ea typeface="Courier"/>
                <a:cs typeface="Courier"/>
                <a:sym typeface="Courier"/>
              </a:rPr>
              <a:t>107</a:t>
            </a:r>
            <a:r>
              <a:rPr lang="en">
                <a:latin typeface="Courier"/>
                <a:ea typeface="Courier"/>
                <a:cs typeface="Courier"/>
                <a:sym typeface="Courier"/>
              </a:rPr>
              <a:t>, </a:t>
            </a:r>
            <a:r>
              <a:rPr lang="en">
                <a:solidFill>
                  <a:srgbClr val="40A070"/>
                </a:solidFill>
                <a:latin typeface="Courier"/>
                <a:ea typeface="Courier"/>
                <a:cs typeface="Courier"/>
                <a:sym typeface="Courier"/>
              </a:rPr>
              <a:t>7</a:t>
            </a:r>
            <a:r>
              <a:rPr lang="en">
                <a:latin typeface="Courier"/>
                <a:ea typeface="Courier"/>
                <a:cs typeface="Courier"/>
                <a:sym typeface="Courier"/>
              </a:rPr>
              <a:t>), </a:t>
            </a:r>
            <a:r>
              <a:rPr lang="en">
                <a:solidFill>
                  <a:srgbClr val="06287E"/>
                </a:solidFill>
                <a:latin typeface="Courier"/>
                <a:ea typeface="Courier"/>
                <a:cs typeface="Courier"/>
                <a:sym typeface="Courier"/>
              </a:rPr>
              <a:t>c</a:t>
            </a:r>
            <a:r>
              <a:rPr lang="en">
                <a:latin typeface="Courier"/>
                <a:ea typeface="Courier"/>
                <a:cs typeface="Courier"/>
                <a:sym typeface="Courier"/>
              </a:rPr>
              <a:t>(</a:t>
            </a:r>
            <a:r>
              <a:rPr lang="en">
                <a:solidFill>
                  <a:srgbClr val="40A070"/>
                </a:solidFill>
                <a:latin typeface="Courier"/>
                <a:ea typeface="Courier"/>
                <a:cs typeface="Courier"/>
                <a:sym typeface="Courier"/>
              </a:rPr>
              <a:t>12</a:t>
            </a:r>
            <a:r>
              <a:rPr lang="en">
                <a:latin typeface="Courier"/>
                <a:ea typeface="Courier"/>
                <a:cs typeface="Courier"/>
                <a:sym typeface="Courier"/>
              </a:rPr>
              <a:t>, </a:t>
            </a:r>
            <a:r>
              <a:rPr lang="en">
                <a:solidFill>
                  <a:srgbClr val="40A070"/>
                </a:solidFill>
                <a:latin typeface="Courier"/>
                <a:ea typeface="Courier"/>
                <a:cs typeface="Courier"/>
                <a:sym typeface="Courier"/>
              </a:rPr>
              <a:t>70</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solidFill>
                  <a:srgbClr val="06287E"/>
                </a:solidFill>
                <a:latin typeface="Courier"/>
                <a:ea typeface="Courier"/>
                <a:cs typeface="Courier"/>
                <a:sym typeface="Courier"/>
              </a:rPr>
              <a:t>rownames</a:t>
            </a:r>
            <a:r>
              <a:rPr lang="en">
                <a:latin typeface="Courier"/>
                <a:ea typeface="Courier"/>
                <a:cs typeface="Courier"/>
                <a:sym typeface="Courier"/>
              </a:rPr>
              <a:t>(wordorder)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c</a:t>
            </a:r>
            <a:r>
              <a:rPr lang="en">
                <a:latin typeface="Courier"/>
                <a:ea typeface="Courier"/>
                <a:cs typeface="Courier"/>
                <a:sym typeface="Courier"/>
              </a:rPr>
              <a:t>(</a:t>
            </a:r>
            <a:r>
              <a:rPr lang="en">
                <a:solidFill>
                  <a:srgbClr val="4070A0"/>
                </a:solidFill>
                <a:latin typeface="Courier"/>
                <a:ea typeface="Courier"/>
                <a:cs typeface="Courier"/>
                <a:sym typeface="Courier"/>
              </a:rPr>
              <a:t>"Postp"</a:t>
            </a:r>
            <a:r>
              <a:rPr lang="en">
                <a:latin typeface="Courier"/>
                <a:ea typeface="Courier"/>
                <a:cs typeface="Courier"/>
                <a:sym typeface="Courier"/>
              </a:rPr>
              <a:t>, </a:t>
            </a:r>
            <a:r>
              <a:rPr lang="en">
                <a:solidFill>
                  <a:srgbClr val="4070A0"/>
                </a:solidFill>
                <a:latin typeface="Courier"/>
                <a:ea typeface="Courier"/>
                <a:cs typeface="Courier"/>
                <a:sym typeface="Courier"/>
              </a:rPr>
              <a:t>"Prep"</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solidFill>
                  <a:srgbClr val="06287E"/>
                </a:solidFill>
                <a:latin typeface="Courier"/>
                <a:ea typeface="Courier"/>
                <a:cs typeface="Courier"/>
                <a:sym typeface="Courier"/>
              </a:rPr>
              <a:t>colnames</a:t>
            </a:r>
            <a:r>
              <a:rPr lang="en">
                <a:latin typeface="Courier"/>
                <a:ea typeface="Courier"/>
                <a:cs typeface="Courier"/>
                <a:sym typeface="Courier"/>
              </a:rPr>
              <a:t>(wordorder)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c</a:t>
            </a:r>
            <a:r>
              <a:rPr lang="en">
                <a:latin typeface="Courier"/>
                <a:ea typeface="Courier"/>
                <a:cs typeface="Courier"/>
                <a:sym typeface="Courier"/>
              </a:rPr>
              <a:t>(</a:t>
            </a:r>
            <a:r>
              <a:rPr lang="en">
                <a:solidFill>
                  <a:srgbClr val="4070A0"/>
                </a:solidFill>
                <a:latin typeface="Courier"/>
                <a:ea typeface="Courier"/>
                <a:cs typeface="Courier"/>
                <a:sym typeface="Courier"/>
              </a:rPr>
              <a:t>"OV"</a:t>
            </a:r>
            <a:r>
              <a:rPr lang="en">
                <a:latin typeface="Courier"/>
                <a:ea typeface="Courier"/>
                <a:cs typeface="Courier"/>
                <a:sym typeface="Courier"/>
              </a:rPr>
              <a:t>, </a:t>
            </a:r>
            <a:r>
              <a:rPr lang="en">
                <a:solidFill>
                  <a:srgbClr val="4070A0"/>
                </a:solidFill>
                <a:latin typeface="Courier"/>
                <a:ea typeface="Courier"/>
                <a:cs typeface="Courier"/>
                <a:sym typeface="Courier"/>
              </a:rPr>
              <a:t>"VO"</a:t>
            </a:r>
            <a:r>
              <a:rPr lang="en">
                <a:latin typeface="Courier"/>
                <a:ea typeface="Courier"/>
                <a:cs typeface="Courier"/>
                <a:sym typeface="Courier"/>
              </a:rPr>
              <a: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latin typeface="Courier"/>
                <a:ea typeface="Courier"/>
                <a:cs typeface="Courier"/>
                <a:sym typeface="Courier"/>
              </a:rPr>
              <a:t>wordorder</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OV VO</a:t>
            </a:r>
            <a:br>
              <a:rPr lang="en">
                <a:latin typeface="Courier"/>
                <a:ea typeface="Courier"/>
                <a:cs typeface="Courier"/>
                <a:sym typeface="Courier"/>
              </a:rPr>
            </a:br>
            <a:r>
              <a:rPr lang="en">
                <a:latin typeface="Courier"/>
                <a:ea typeface="Courier"/>
                <a:cs typeface="Courier"/>
                <a:sym typeface="Courier"/>
              </a:rPr>
              <a:t>## Postp 107 12</a:t>
            </a:r>
            <a:br>
              <a:rPr lang="en">
                <a:latin typeface="Courier"/>
                <a:ea typeface="Courier"/>
                <a:cs typeface="Courier"/>
                <a:sym typeface="Courier"/>
              </a:rPr>
            </a:br>
            <a:r>
              <a:rPr lang="en">
                <a:latin typeface="Courier"/>
                <a:ea typeface="Courier"/>
                <a:cs typeface="Courier"/>
                <a:sym typeface="Courier"/>
              </a:rPr>
              <a:t>## Prep    7 70</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8"/>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500"/>
              <a:buFont typeface="Calibri"/>
              <a:buNone/>
            </a:pPr>
            <a:r>
              <a:rPr lang="en" sz="1500" b="1"/>
              <a:t>Contingency table (bar plot)</a:t>
            </a:r>
            <a:endParaRPr/>
          </a:p>
        </p:txBody>
      </p:sp>
      <p:sp>
        <p:nvSpPr>
          <p:cNvPr id="470" name="Google Shape;470;p78"/>
          <p:cNvSpPr txBox="1">
            <a:spLocks noGrp="1"/>
          </p:cNvSpPr>
          <p:nvPr>
            <p:ph type="body" idx="2"/>
          </p:nvPr>
        </p:nvSpPr>
        <p:spPr>
          <a:xfrm>
            <a:off x="457201" y="1076326"/>
            <a:ext cx="3008400" cy="351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1200"/>
              </a:spcAft>
              <a:buClr>
                <a:srgbClr val="06287E"/>
              </a:buClr>
              <a:buSzPts val="1000"/>
              <a:buNone/>
            </a:pPr>
            <a:r>
              <a:rPr lang="en" sz="1600">
                <a:solidFill>
                  <a:srgbClr val="06287E"/>
                </a:solidFill>
                <a:latin typeface="Courier"/>
                <a:ea typeface="Courier"/>
                <a:cs typeface="Courier"/>
                <a:sym typeface="Courier"/>
              </a:rPr>
              <a:t>barplot</a:t>
            </a:r>
            <a:r>
              <a:rPr lang="en" sz="1600">
                <a:latin typeface="Courier"/>
                <a:ea typeface="Courier"/>
                <a:cs typeface="Courier"/>
                <a:sym typeface="Courier"/>
              </a:rPr>
              <a:t>(wordorder, </a:t>
            </a:r>
            <a:r>
              <a:rPr lang="en" sz="1600">
                <a:solidFill>
                  <a:srgbClr val="7D9029"/>
                </a:solidFill>
                <a:latin typeface="Courier"/>
                <a:ea typeface="Courier"/>
                <a:cs typeface="Courier"/>
                <a:sym typeface="Courier"/>
              </a:rPr>
              <a:t>main =</a:t>
            </a:r>
            <a:r>
              <a:rPr lang="en" sz="1600">
                <a:latin typeface="Courier"/>
                <a:ea typeface="Courier"/>
                <a:cs typeface="Courier"/>
                <a:sym typeface="Courier"/>
              </a:rPr>
              <a:t> </a:t>
            </a:r>
            <a:r>
              <a:rPr lang="en" sz="1600">
                <a:solidFill>
                  <a:srgbClr val="4070A0"/>
                </a:solidFill>
                <a:latin typeface="Courier"/>
                <a:ea typeface="Courier"/>
                <a:cs typeface="Courier"/>
                <a:sym typeface="Courier"/>
              </a:rPr>
              <a:t>"Word order VO vs. P across languages"</a:t>
            </a:r>
            <a:r>
              <a:rPr lang="en" sz="1600">
                <a:latin typeface="Courier"/>
                <a:ea typeface="Courier"/>
                <a:cs typeface="Courier"/>
                <a:sym typeface="Courier"/>
              </a:rPr>
              <a:t>, </a:t>
            </a:r>
            <a:r>
              <a:rPr lang="en" sz="1600">
                <a:solidFill>
                  <a:srgbClr val="7D9029"/>
                </a:solidFill>
                <a:latin typeface="Courier"/>
                <a:ea typeface="Courier"/>
                <a:cs typeface="Courier"/>
                <a:sym typeface="Courier"/>
              </a:rPr>
              <a:t>ylab =</a:t>
            </a:r>
            <a:r>
              <a:rPr lang="en" sz="1600">
                <a:latin typeface="Courier"/>
                <a:ea typeface="Courier"/>
                <a:cs typeface="Courier"/>
                <a:sym typeface="Courier"/>
              </a:rPr>
              <a:t> </a:t>
            </a:r>
            <a:r>
              <a:rPr lang="en" sz="1600">
                <a:solidFill>
                  <a:srgbClr val="4070A0"/>
                </a:solidFill>
                <a:latin typeface="Courier"/>
                <a:ea typeface="Courier"/>
                <a:cs typeface="Courier"/>
                <a:sym typeface="Courier"/>
              </a:rPr>
              <a:t>"Frequency"</a:t>
            </a:r>
            <a:r>
              <a:rPr lang="en" sz="1600">
                <a:latin typeface="Courier"/>
                <a:ea typeface="Courier"/>
                <a:cs typeface="Courier"/>
                <a:sym typeface="Courier"/>
              </a:rPr>
              <a:t>, </a:t>
            </a:r>
            <a:r>
              <a:rPr lang="en" sz="1600">
                <a:solidFill>
                  <a:srgbClr val="7D9029"/>
                </a:solidFill>
                <a:latin typeface="Courier"/>
                <a:ea typeface="Courier"/>
                <a:cs typeface="Courier"/>
                <a:sym typeface="Courier"/>
              </a:rPr>
              <a:t>xlab =</a:t>
            </a:r>
            <a:r>
              <a:rPr lang="en" sz="1600">
                <a:latin typeface="Courier"/>
                <a:ea typeface="Courier"/>
                <a:cs typeface="Courier"/>
                <a:sym typeface="Courier"/>
              </a:rPr>
              <a:t> </a:t>
            </a:r>
            <a:r>
              <a:rPr lang="en" sz="1600">
                <a:solidFill>
                  <a:srgbClr val="4070A0"/>
                </a:solidFill>
                <a:latin typeface="Courier"/>
                <a:ea typeface="Courier"/>
                <a:cs typeface="Courier"/>
                <a:sym typeface="Courier"/>
              </a:rPr>
              <a:t>"Order inside VP"</a:t>
            </a:r>
            <a:r>
              <a:rPr lang="en" sz="1600">
                <a:latin typeface="Courier"/>
                <a:ea typeface="Courier"/>
                <a:cs typeface="Courier"/>
                <a:sym typeface="Courier"/>
              </a:rPr>
              <a:t>, </a:t>
            </a:r>
            <a:r>
              <a:rPr lang="en" sz="1600">
                <a:solidFill>
                  <a:srgbClr val="7D9029"/>
                </a:solidFill>
                <a:latin typeface="Courier"/>
                <a:ea typeface="Courier"/>
                <a:cs typeface="Courier"/>
                <a:sym typeface="Courier"/>
              </a:rPr>
              <a:t>col=</a:t>
            </a:r>
            <a:r>
              <a:rPr lang="en" sz="1600">
                <a:latin typeface="Courier"/>
                <a:ea typeface="Courier"/>
                <a:cs typeface="Courier"/>
                <a:sym typeface="Courier"/>
              </a:rPr>
              <a:t> </a:t>
            </a:r>
            <a:r>
              <a:rPr lang="en" sz="1600">
                <a:solidFill>
                  <a:srgbClr val="06287E"/>
                </a:solidFill>
                <a:latin typeface="Courier"/>
                <a:ea typeface="Courier"/>
                <a:cs typeface="Courier"/>
                <a:sym typeface="Courier"/>
              </a:rPr>
              <a:t>c</a:t>
            </a:r>
            <a:r>
              <a:rPr lang="en" sz="1600">
                <a:latin typeface="Courier"/>
                <a:ea typeface="Courier"/>
                <a:cs typeface="Courier"/>
                <a:sym typeface="Courier"/>
              </a:rPr>
              <a:t>(</a:t>
            </a:r>
            <a:r>
              <a:rPr lang="en" sz="1600">
                <a:solidFill>
                  <a:srgbClr val="4070A0"/>
                </a:solidFill>
                <a:latin typeface="Courier"/>
                <a:ea typeface="Courier"/>
                <a:cs typeface="Courier"/>
                <a:sym typeface="Courier"/>
              </a:rPr>
              <a:t>"grey20"</a:t>
            </a:r>
            <a:r>
              <a:rPr lang="en" sz="1600">
                <a:latin typeface="Courier"/>
                <a:ea typeface="Courier"/>
                <a:cs typeface="Courier"/>
                <a:sym typeface="Courier"/>
              </a:rPr>
              <a:t>, </a:t>
            </a:r>
            <a:r>
              <a:rPr lang="en" sz="1600">
                <a:solidFill>
                  <a:srgbClr val="4070A0"/>
                </a:solidFill>
                <a:latin typeface="Courier"/>
                <a:ea typeface="Courier"/>
                <a:cs typeface="Courier"/>
                <a:sym typeface="Courier"/>
              </a:rPr>
              <a:t>"grey80"</a:t>
            </a:r>
            <a:r>
              <a:rPr lang="en" sz="1600">
                <a:latin typeface="Courier"/>
                <a:ea typeface="Courier"/>
                <a:cs typeface="Courier"/>
                <a:sym typeface="Courier"/>
              </a:rPr>
              <a:t>))</a:t>
            </a:r>
            <a:r>
              <a:rPr lang="en" sz="1600"/>
              <a:t/>
            </a:r>
            <a:br>
              <a:rPr lang="en" sz="1600"/>
            </a:br>
            <a:r>
              <a:rPr lang="en" sz="1600">
                <a:solidFill>
                  <a:srgbClr val="06287E"/>
                </a:solidFill>
                <a:latin typeface="Courier"/>
                <a:ea typeface="Courier"/>
                <a:cs typeface="Courier"/>
                <a:sym typeface="Courier"/>
              </a:rPr>
              <a:t>legend</a:t>
            </a:r>
            <a:r>
              <a:rPr lang="en" sz="1600">
                <a:latin typeface="Courier"/>
                <a:ea typeface="Courier"/>
                <a:cs typeface="Courier"/>
                <a:sym typeface="Courier"/>
              </a:rPr>
              <a:t>(</a:t>
            </a:r>
            <a:r>
              <a:rPr lang="en" sz="1600">
                <a:solidFill>
                  <a:srgbClr val="4070A0"/>
                </a:solidFill>
                <a:latin typeface="Courier"/>
                <a:ea typeface="Courier"/>
                <a:cs typeface="Courier"/>
                <a:sym typeface="Courier"/>
              </a:rPr>
              <a:t>"topright"</a:t>
            </a:r>
            <a:r>
              <a:rPr lang="en" sz="1600">
                <a:latin typeface="Courier"/>
                <a:ea typeface="Courier"/>
                <a:cs typeface="Courier"/>
                <a:sym typeface="Courier"/>
              </a:rPr>
              <a:t>, </a:t>
            </a:r>
            <a:r>
              <a:rPr lang="en" sz="1600">
                <a:solidFill>
                  <a:srgbClr val="06287E"/>
                </a:solidFill>
                <a:latin typeface="Courier"/>
                <a:ea typeface="Courier"/>
                <a:cs typeface="Courier"/>
                <a:sym typeface="Courier"/>
              </a:rPr>
              <a:t>c</a:t>
            </a:r>
            <a:r>
              <a:rPr lang="en" sz="1600">
                <a:latin typeface="Courier"/>
                <a:ea typeface="Courier"/>
                <a:cs typeface="Courier"/>
                <a:sym typeface="Courier"/>
              </a:rPr>
              <a:t>(</a:t>
            </a:r>
            <a:r>
              <a:rPr lang="en" sz="1600">
                <a:solidFill>
                  <a:srgbClr val="4070A0"/>
                </a:solidFill>
                <a:latin typeface="Courier"/>
                <a:ea typeface="Courier"/>
                <a:cs typeface="Courier"/>
                <a:sym typeface="Courier"/>
              </a:rPr>
              <a:t>"Postp"</a:t>
            </a:r>
            <a:r>
              <a:rPr lang="en" sz="1600">
                <a:latin typeface="Courier"/>
                <a:ea typeface="Courier"/>
                <a:cs typeface="Courier"/>
                <a:sym typeface="Courier"/>
              </a:rPr>
              <a:t>, </a:t>
            </a:r>
            <a:r>
              <a:rPr lang="en" sz="1600">
                <a:solidFill>
                  <a:srgbClr val="4070A0"/>
                </a:solidFill>
                <a:latin typeface="Courier"/>
                <a:ea typeface="Courier"/>
                <a:cs typeface="Courier"/>
                <a:sym typeface="Courier"/>
              </a:rPr>
              <a:t>"Prep"</a:t>
            </a:r>
            <a:r>
              <a:rPr lang="en" sz="1600">
                <a:latin typeface="Courier"/>
                <a:ea typeface="Courier"/>
                <a:cs typeface="Courier"/>
                <a:sym typeface="Courier"/>
              </a:rPr>
              <a:t>), </a:t>
            </a:r>
            <a:r>
              <a:rPr lang="en" sz="1600">
                <a:solidFill>
                  <a:srgbClr val="7D9029"/>
                </a:solidFill>
                <a:latin typeface="Courier"/>
                <a:ea typeface="Courier"/>
                <a:cs typeface="Courier"/>
                <a:sym typeface="Courier"/>
              </a:rPr>
              <a:t>fill =</a:t>
            </a:r>
            <a:r>
              <a:rPr lang="en" sz="1600">
                <a:latin typeface="Courier"/>
                <a:ea typeface="Courier"/>
                <a:cs typeface="Courier"/>
                <a:sym typeface="Courier"/>
              </a:rPr>
              <a:t> </a:t>
            </a:r>
            <a:r>
              <a:rPr lang="en" sz="1600">
                <a:solidFill>
                  <a:srgbClr val="06287E"/>
                </a:solidFill>
                <a:latin typeface="Courier"/>
                <a:ea typeface="Courier"/>
                <a:cs typeface="Courier"/>
                <a:sym typeface="Courier"/>
              </a:rPr>
              <a:t>c</a:t>
            </a:r>
            <a:r>
              <a:rPr lang="en" sz="1600">
                <a:latin typeface="Courier"/>
                <a:ea typeface="Courier"/>
                <a:cs typeface="Courier"/>
                <a:sym typeface="Courier"/>
              </a:rPr>
              <a:t>(</a:t>
            </a:r>
            <a:r>
              <a:rPr lang="en" sz="1600">
                <a:solidFill>
                  <a:srgbClr val="4070A0"/>
                </a:solidFill>
                <a:latin typeface="Courier"/>
                <a:ea typeface="Courier"/>
                <a:cs typeface="Courier"/>
                <a:sym typeface="Courier"/>
              </a:rPr>
              <a:t>"grey20"</a:t>
            </a:r>
            <a:r>
              <a:rPr lang="en" sz="1600">
                <a:latin typeface="Courier"/>
                <a:ea typeface="Courier"/>
                <a:cs typeface="Courier"/>
                <a:sym typeface="Courier"/>
              </a:rPr>
              <a:t>, </a:t>
            </a:r>
            <a:r>
              <a:rPr lang="en" sz="1600">
                <a:solidFill>
                  <a:srgbClr val="4070A0"/>
                </a:solidFill>
                <a:latin typeface="Courier"/>
                <a:ea typeface="Courier"/>
                <a:cs typeface="Courier"/>
                <a:sym typeface="Courier"/>
              </a:rPr>
              <a:t>"grey80"</a:t>
            </a:r>
            <a:r>
              <a:rPr lang="en" sz="1600">
                <a:latin typeface="Courier"/>
                <a:ea typeface="Courier"/>
                <a:cs typeface="Courier"/>
                <a:sym typeface="Courier"/>
              </a:rPr>
              <a:t>))</a:t>
            </a:r>
            <a:endParaRPr sz="1600"/>
          </a:p>
        </p:txBody>
      </p:sp>
      <p:pic>
        <p:nvPicPr>
          <p:cNvPr id="471" name="Google Shape;471;p78" descr="QuantitativetypologyR_files/figure-pptx/unnamed-chunk-38-1.png"/>
          <p:cNvPicPr preferRelativeResize="0"/>
          <p:nvPr/>
        </p:nvPicPr>
        <p:blipFill rotWithShape="1">
          <a:blip r:embed="rId3">
            <a:alphaModFix/>
          </a:blip>
          <a:srcRect/>
          <a:stretch/>
        </p:blipFill>
        <p:spPr>
          <a:xfrm>
            <a:off x="3568700" y="355600"/>
            <a:ext cx="5105400" cy="4089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Chi-squared test</a:t>
            </a:r>
            <a:endParaRPr/>
          </a:p>
        </p:txBody>
      </p:sp>
      <p:sp>
        <p:nvSpPr>
          <p:cNvPr id="477" name="Google Shape;477;p79"/>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A chi-squared test just asks whether the associations between the values are better than expected, where “expected” means that the values just associate with each randomly.</a:t>
            </a:r>
            <a:endParaRPr/>
          </a:p>
          <a:p>
            <a:pPr marL="342900" lvl="0" indent="-342900" algn="l" rtl="0">
              <a:spcBef>
                <a:spcPts val="480"/>
              </a:spcBef>
              <a:spcAft>
                <a:spcPts val="1200"/>
              </a:spcAft>
              <a:buClr>
                <a:schemeClr val="dk1"/>
              </a:buClr>
              <a:buSzPts val="2400"/>
              <a:buChar char="●"/>
            </a:pPr>
            <a:r>
              <a:rPr lang="en" sz="2400">
                <a:solidFill>
                  <a:schemeClr val="dk1"/>
                </a:solidFill>
                <a:latin typeface="Calibri"/>
                <a:ea typeface="Calibri"/>
                <a:cs typeface="Calibri"/>
                <a:sym typeface="Calibri"/>
              </a:rPr>
              <a:t>To do such a test, we have to construct a null distribution (the “expected” distribution)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8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The </a:t>
            </a:r>
            <a:r>
              <a:rPr lang="en" sz="3300">
                <a:latin typeface="Calibri"/>
                <a:ea typeface="Calibri"/>
                <a:cs typeface="Calibri"/>
                <a:sym typeface="Calibri"/>
              </a:rPr>
              <a:t>‘</a:t>
            </a:r>
            <a:r>
              <a:rPr lang="en" sz="3300">
                <a:solidFill>
                  <a:schemeClr val="dk1"/>
                </a:solidFill>
                <a:latin typeface="Calibri"/>
                <a:ea typeface="Calibri"/>
                <a:cs typeface="Calibri"/>
                <a:sym typeface="Calibri"/>
              </a:rPr>
              <a:t>Expected</a:t>
            </a:r>
            <a:r>
              <a:rPr lang="en" sz="3300">
                <a:latin typeface="Calibri"/>
                <a:ea typeface="Calibri"/>
                <a:cs typeface="Calibri"/>
                <a:sym typeface="Calibri"/>
              </a:rPr>
              <a:t>’</a:t>
            </a:r>
            <a:r>
              <a:rPr lang="en" sz="3300">
                <a:solidFill>
                  <a:schemeClr val="dk1"/>
                </a:solidFill>
                <a:latin typeface="Calibri"/>
                <a:ea typeface="Calibri"/>
                <a:cs typeface="Calibri"/>
                <a:sym typeface="Calibri"/>
              </a:rPr>
              <a:t> Value</a:t>
            </a:r>
            <a:endParaRPr/>
          </a:p>
        </p:txBody>
      </p:sp>
      <p:sp>
        <p:nvSpPr>
          <p:cNvPr id="483" name="Google Shape;483;p80"/>
          <p:cNvSpPr txBox="1">
            <a:spLocks noGrp="1"/>
          </p:cNvSpPr>
          <p:nvPr>
            <p:ph type="body" idx="1"/>
          </p:nvPr>
        </p:nvSpPr>
        <p:spPr>
          <a:xfrm>
            <a:off x="457200" y="1200150"/>
            <a:ext cx="8504700" cy="249420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Given the raw counts of the features, how high would we expect the numbers in each of the cells to be, if there was no relations.</a:t>
            </a:r>
            <a:endParaRPr/>
          </a:p>
          <a:p>
            <a:pPr marL="342900" lvl="0" indent="0" algn="l" rtl="0">
              <a:spcBef>
                <a:spcPts val="0"/>
              </a:spcBef>
              <a:spcAft>
                <a:spcPts val="0"/>
              </a:spcAft>
              <a:buNone/>
            </a:pPr>
            <a:endParaRPr/>
          </a:p>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The expected frequency refers to what the values would be if VO/OV and Postp/Prep were independent.</a:t>
            </a:r>
            <a:endParaRPr/>
          </a:p>
          <a:p>
            <a:pPr marL="342900" lvl="0" indent="0" algn="l" rtl="0">
              <a:spcBef>
                <a:spcPts val="480"/>
              </a:spcBef>
              <a:spcAft>
                <a:spcPts val="1200"/>
              </a:spcAft>
              <a:buClr>
                <a:schemeClr val="dk1"/>
              </a:buClr>
              <a:buSzPts val="2400"/>
              <a:buNone/>
            </a:pPr>
            <a:endParaRPr/>
          </a:p>
        </p:txBody>
      </p:sp>
      <p:pic>
        <p:nvPicPr>
          <p:cNvPr id="484" name="Google Shape;484;p80"/>
          <p:cNvPicPr preferRelativeResize="0"/>
          <p:nvPr/>
        </p:nvPicPr>
        <p:blipFill>
          <a:blip r:embed="rId3">
            <a:alphaModFix/>
          </a:blip>
          <a:stretch>
            <a:fillRect/>
          </a:stretch>
        </p:blipFill>
        <p:spPr>
          <a:xfrm>
            <a:off x="2623575" y="3694350"/>
            <a:ext cx="4171950" cy="876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1"/>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latin typeface="Calibri"/>
                <a:ea typeface="Calibri"/>
                <a:cs typeface="Calibri"/>
                <a:sym typeface="Calibri"/>
              </a:rPr>
              <a:t>The ‘Expected’ Value</a:t>
            </a:r>
            <a:endParaRPr/>
          </a:p>
        </p:txBody>
      </p:sp>
      <p:sp>
        <p:nvSpPr>
          <p:cNvPr id="490" name="Google Shape;490;p81"/>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67</a:t>
            </a:fld>
            <a:endParaRPr/>
          </a:p>
        </p:txBody>
      </p:sp>
      <p:pic>
        <p:nvPicPr>
          <p:cNvPr id="491" name="Google Shape;491;p81"/>
          <p:cNvPicPr preferRelativeResize="0"/>
          <p:nvPr/>
        </p:nvPicPr>
        <p:blipFill>
          <a:blip r:embed="rId3">
            <a:alphaModFix/>
          </a:blip>
          <a:stretch>
            <a:fillRect/>
          </a:stretch>
        </p:blipFill>
        <p:spPr>
          <a:xfrm>
            <a:off x="466725" y="1987304"/>
            <a:ext cx="8210550" cy="15144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Chi-squared test</a:t>
            </a:r>
            <a:endParaRPr/>
          </a:p>
        </p:txBody>
      </p:sp>
      <p:sp>
        <p:nvSpPr>
          <p:cNvPr id="497" name="Google Shape;497;p82"/>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endParaRPr/>
          </a:p>
          <a:p>
            <a:pPr marL="0" lvl="0" indent="0" algn="l" rtl="0">
              <a:spcBef>
                <a:spcPts val="480"/>
              </a:spcBef>
              <a:spcAft>
                <a:spcPts val="0"/>
              </a:spcAft>
              <a:buClr>
                <a:schemeClr val="dk1"/>
              </a:buClr>
              <a:buSzPts val="2400"/>
              <a:buNone/>
            </a:pPr>
            <a:r>
              <a:rPr lang="en" sz="2400">
                <a:solidFill>
                  <a:schemeClr val="dk1"/>
                </a:solidFill>
                <a:latin typeface="Calibri"/>
                <a:ea typeface="Calibri"/>
                <a:cs typeface="Calibri"/>
                <a:sym typeface="Calibri"/>
              </a:rPr>
              <a:t>## Chisquared test</a:t>
            </a:r>
            <a:endParaRPr/>
          </a:p>
          <a:p>
            <a:pPr marL="342900" lvl="0" indent="0" algn="l" rtl="0">
              <a:spcBef>
                <a:spcPts val="480"/>
              </a:spcBef>
              <a:spcAft>
                <a:spcPts val="0"/>
              </a:spcAft>
              <a:buClr>
                <a:srgbClr val="06287E"/>
              </a:buClr>
              <a:buSzPts val="2400"/>
              <a:buNone/>
            </a:pPr>
            <a:r>
              <a:rPr lang="en">
                <a:solidFill>
                  <a:srgbClr val="06287E"/>
                </a:solidFill>
                <a:latin typeface="Courier"/>
                <a:ea typeface="Courier"/>
                <a:cs typeface="Courier"/>
                <a:sym typeface="Courier"/>
              </a:rPr>
              <a:t>chisq.test</a:t>
            </a:r>
            <a:r>
              <a:rPr lang="en">
                <a:latin typeface="Courier"/>
                <a:ea typeface="Courier"/>
                <a:cs typeface="Courier"/>
                <a:sym typeface="Courier"/>
              </a:rPr>
              <a:t>(wordorder)</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Pearson's Chi-squared test with Yates' continuity correction</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data:  wordorder</a:t>
            </a:r>
            <a:br>
              <a:rPr lang="en">
                <a:latin typeface="Courier"/>
                <a:ea typeface="Courier"/>
                <a:cs typeface="Courier"/>
                <a:sym typeface="Courier"/>
              </a:rPr>
            </a:br>
            <a:r>
              <a:rPr lang="en">
                <a:latin typeface="Courier"/>
                <a:ea typeface="Courier"/>
                <a:cs typeface="Courier"/>
                <a:sym typeface="Courier"/>
              </a:rPr>
              <a:t>## X-squared = 122.21, df = 1, p-value &lt; 2.2e-16</a:t>
            </a:r>
            <a:endParaRPr/>
          </a:p>
        </p:txBody>
      </p:sp>
      <p:pic>
        <p:nvPicPr>
          <p:cNvPr id="498" name="Google Shape;498;p82"/>
          <p:cNvPicPr preferRelativeResize="0"/>
          <p:nvPr/>
        </p:nvPicPr>
        <p:blipFill>
          <a:blip r:embed="rId3">
            <a:alphaModFix/>
          </a:blip>
          <a:stretch>
            <a:fillRect/>
          </a:stretch>
        </p:blipFill>
        <p:spPr>
          <a:xfrm>
            <a:off x="4572000" y="1200138"/>
            <a:ext cx="3619500" cy="828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8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The p value</a:t>
            </a:r>
            <a:endParaRPr/>
          </a:p>
        </p:txBody>
      </p:sp>
      <p:sp>
        <p:nvSpPr>
          <p:cNvPr id="504" name="Google Shape;504;p83"/>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The p value assumes some hypothetical distribution constructed out of a thought experiment where our values are not associated with one another.</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The p value reports a cumulative probability of the observed distribution occurring if that hypothetical null was true.</a:t>
            </a:r>
            <a:endParaRPr/>
          </a:p>
          <a:p>
            <a:pPr marL="342900" lvl="0" indent="-342900" algn="l" rtl="0">
              <a:spcBef>
                <a:spcPts val="480"/>
              </a:spcBef>
              <a:spcAft>
                <a:spcPts val="1200"/>
              </a:spcAft>
              <a:buClr>
                <a:schemeClr val="dk1"/>
              </a:buClr>
              <a:buSzPts val="2400"/>
              <a:buChar char="●"/>
            </a:pPr>
            <a:r>
              <a:rPr lang="en" sz="2400">
                <a:solidFill>
                  <a:schemeClr val="dk1"/>
                </a:solidFill>
                <a:latin typeface="Calibri"/>
                <a:ea typeface="Calibri"/>
                <a:cs typeface="Calibri"/>
                <a:sym typeface="Calibri"/>
              </a:rPr>
              <a:t>It is the probability of your data assuming the null, not the probability of the hypothesis itself.</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Overview</a:t>
            </a:r>
            <a:endParaRPr/>
          </a:p>
        </p:txBody>
      </p:sp>
      <p:sp>
        <p:nvSpPr>
          <p:cNvPr id="115" name="Google Shape;115;p21"/>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Installing R</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R as a language</a:t>
            </a:r>
            <a:endParaRPr/>
          </a:p>
          <a:p>
            <a:pPr marL="685800" lvl="1" indent="-342900" algn="l" rtl="0">
              <a:spcBef>
                <a:spcPts val="420"/>
              </a:spcBef>
              <a:spcAft>
                <a:spcPts val="0"/>
              </a:spcAft>
              <a:buClr>
                <a:schemeClr val="dk1"/>
              </a:buClr>
              <a:buSzPts val="2100"/>
              <a:buChar char="○"/>
            </a:pPr>
            <a:r>
              <a:rPr lang="en" sz="2100">
                <a:solidFill>
                  <a:schemeClr val="dk1"/>
                </a:solidFill>
                <a:latin typeface="Calibri"/>
                <a:ea typeface="Calibri"/>
                <a:cs typeface="Calibri"/>
                <a:sym typeface="Calibri"/>
              </a:rPr>
              <a:t>Types of objects in R, learning to read errors, simulations</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Descriptive statistics</a:t>
            </a:r>
            <a:endParaRPr/>
          </a:p>
          <a:p>
            <a:pPr marL="685800" lvl="1" indent="-342900" algn="l" rtl="0">
              <a:spcBef>
                <a:spcPts val="420"/>
              </a:spcBef>
              <a:spcAft>
                <a:spcPts val="0"/>
              </a:spcAft>
              <a:buClr>
                <a:schemeClr val="dk1"/>
              </a:buClr>
              <a:buSzPts val="2100"/>
              <a:buChar char="○"/>
            </a:pPr>
            <a:r>
              <a:rPr lang="en" sz="2100">
                <a:solidFill>
                  <a:schemeClr val="dk1"/>
                </a:solidFill>
                <a:latin typeface="Calibri"/>
                <a:ea typeface="Calibri"/>
                <a:cs typeface="Calibri"/>
                <a:sym typeface="Calibri"/>
              </a:rPr>
              <a:t>Measures of dispersion etc.</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Distributions</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Conventional test statistics</a:t>
            </a:r>
            <a:endParaRPr/>
          </a:p>
          <a:p>
            <a:pPr marL="685800" lvl="1" indent="-342900" algn="l" rtl="0">
              <a:spcBef>
                <a:spcPts val="420"/>
              </a:spcBef>
              <a:spcAft>
                <a:spcPts val="1200"/>
              </a:spcAft>
              <a:buClr>
                <a:schemeClr val="dk1"/>
              </a:buClr>
              <a:buSzPts val="2100"/>
              <a:buChar char="○"/>
            </a:pPr>
            <a:r>
              <a:rPr lang="en" sz="2100">
                <a:solidFill>
                  <a:schemeClr val="dk1"/>
                </a:solidFill>
                <a:latin typeface="Calibri"/>
                <a:ea typeface="Calibri"/>
                <a:cs typeface="Calibri"/>
                <a:sym typeface="Calibri"/>
              </a:rPr>
              <a:t>chi-squared, test,linear models, analysis of variance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4"/>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500"/>
              <a:buFont typeface="Calibri"/>
              <a:buNone/>
            </a:pPr>
            <a:r>
              <a:rPr lang="en" sz="1500" b="1"/>
              <a:t>The p value</a:t>
            </a:r>
            <a:endParaRPr/>
          </a:p>
        </p:txBody>
      </p:sp>
      <p:sp>
        <p:nvSpPr>
          <p:cNvPr id="510" name="Google Shape;510;p84"/>
          <p:cNvSpPr txBox="1">
            <a:spLocks noGrp="1"/>
          </p:cNvSpPr>
          <p:nvPr>
            <p:ph type="body" idx="2"/>
          </p:nvPr>
        </p:nvSpPr>
        <p:spPr>
          <a:xfrm>
            <a:off x="457201" y="1076326"/>
            <a:ext cx="3008400" cy="3518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050"/>
              <a:buNone/>
            </a:pPr>
            <a:r>
              <a:rPr lang="en" sz="2000"/>
              <a:t>Imagine the chi-square test being calculated over and over again for ``random” values of OV/VO Prepp/Postp</a:t>
            </a:r>
            <a:endParaRPr sz="2000"/>
          </a:p>
          <a:p>
            <a:pPr marL="0" lvl="0" indent="0" algn="l" rtl="0">
              <a:spcBef>
                <a:spcPts val="210"/>
              </a:spcBef>
              <a:spcAft>
                <a:spcPts val="0"/>
              </a:spcAft>
              <a:buClr>
                <a:schemeClr val="dk1"/>
              </a:buClr>
              <a:buSzPts val="1050"/>
              <a:buNone/>
            </a:pPr>
            <a:r>
              <a:rPr lang="en" sz="2000"/>
              <a:t>The higher the chi-squared statistic the lower the p value.</a:t>
            </a:r>
            <a:endParaRPr sz="2000"/>
          </a:p>
          <a:p>
            <a:pPr marL="0" lvl="0" indent="0" algn="l" rtl="0">
              <a:spcBef>
                <a:spcPts val="210"/>
              </a:spcBef>
              <a:spcAft>
                <a:spcPts val="1200"/>
              </a:spcAft>
              <a:buClr>
                <a:srgbClr val="06287E"/>
              </a:buClr>
              <a:buSzPts val="1000"/>
              <a:buNone/>
            </a:pPr>
            <a:endParaRPr/>
          </a:p>
        </p:txBody>
      </p:sp>
      <p:pic>
        <p:nvPicPr>
          <p:cNvPr id="511" name="Google Shape;511;p84" descr="QuantitativetypologyR_files/figure-pptx/unnamed-chunk-43-1.png"/>
          <p:cNvPicPr preferRelativeResize="0"/>
          <p:nvPr/>
        </p:nvPicPr>
        <p:blipFill rotWithShape="1">
          <a:blip r:embed="rId3">
            <a:alphaModFix/>
          </a:blip>
          <a:srcRect/>
          <a:stretch/>
        </p:blipFill>
        <p:spPr>
          <a:xfrm>
            <a:off x="3568700" y="355600"/>
            <a:ext cx="5105400" cy="4089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The chi-squared test and p values</a:t>
            </a:r>
            <a:endParaRPr/>
          </a:p>
        </p:txBody>
      </p:sp>
      <p:sp>
        <p:nvSpPr>
          <p:cNvPr id="517" name="Google Shape;517;p85"/>
          <p:cNvSpPr txBox="1">
            <a:spLocks noGrp="1"/>
          </p:cNvSpPr>
          <p:nvPr>
            <p:ph type="body" idx="1"/>
          </p:nvPr>
        </p:nvSpPr>
        <p:spPr>
          <a:xfrm>
            <a:off x="457200" y="1200150"/>
            <a:ext cx="8229600" cy="3795000"/>
          </a:xfrm>
          <a:prstGeom prst="rect">
            <a:avLst/>
          </a:prstGeom>
          <a:noFill/>
          <a:ln>
            <a:noFill/>
          </a:ln>
        </p:spPr>
        <p:txBody>
          <a:bodyPr spcFirstLastPara="1" wrap="square" lIns="91425" tIns="45700" rIns="91425" bIns="45700" anchor="t" anchorCtr="0">
            <a:normAutofit fontScale="92500" lnSpcReduction="10000"/>
          </a:bodyPr>
          <a:lstStyle/>
          <a:p>
            <a:pPr marL="342900" lvl="0" indent="-331470" algn="l" rtl="0">
              <a:spcBef>
                <a:spcPts val="0"/>
              </a:spcBef>
              <a:spcAft>
                <a:spcPts val="0"/>
              </a:spcAft>
              <a:buClr>
                <a:schemeClr val="dk1"/>
              </a:buClr>
              <a:buSzPct val="100000"/>
              <a:buChar char="●"/>
            </a:pPr>
            <a:r>
              <a:rPr lang="en" sz="2400">
                <a:solidFill>
                  <a:schemeClr val="dk1"/>
                </a:solidFill>
                <a:latin typeface="Calibri"/>
                <a:ea typeface="Calibri"/>
                <a:cs typeface="Calibri"/>
                <a:sym typeface="Calibri"/>
              </a:rPr>
              <a:t>From the formula you should be able to tell:</a:t>
            </a:r>
            <a:endParaRPr sz="2400">
              <a:solidFill>
                <a:schemeClr val="dk1"/>
              </a:solidFill>
              <a:latin typeface="Calibri"/>
              <a:ea typeface="Calibri"/>
              <a:cs typeface="Calibri"/>
              <a:sym typeface="Calibri"/>
            </a:endParaRPr>
          </a:p>
          <a:p>
            <a:pPr marL="342900" lvl="0" indent="0" algn="l" rtl="0">
              <a:spcBef>
                <a:spcPts val="0"/>
              </a:spcBef>
              <a:spcAft>
                <a:spcPts val="0"/>
              </a:spcAft>
              <a:buNone/>
            </a:pPr>
            <a:endParaRPr sz="2400">
              <a:solidFill>
                <a:schemeClr val="dk1"/>
              </a:solidFill>
              <a:latin typeface="Calibri"/>
              <a:ea typeface="Calibri"/>
              <a:cs typeface="Calibri"/>
              <a:sym typeface="Calibri"/>
            </a:endParaRPr>
          </a:p>
          <a:p>
            <a:pPr marL="342900" lvl="0" indent="0" algn="l" rtl="0">
              <a:spcBef>
                <a:spcPts val="0"/>
              </a:spcBef>
              <a:spcAft>
                <a:spcPts val="0"/>
              </a:spcAft>
              <a:buNone/>
            </a:pPr>
            <a:endParaRPr sz="2400">
              <a:solidFill>
                <a:schemeClr val="dk1"/>
              </a:solidFill>
              <a:latin typeface="Calibri"/>
              <a:ea typeface="Calibri"/>
              <a:cs typeface="Calibri"/>
              <a:sym typeface="Calibri"/>
            </a:endParaRPr>
          </a:p>
          <a:p>
            <a:pPr marL="342900" lvl="0" indent="0" algn="l" rtl="0">
              <a:spcBef>
                <a:spcPts val="480"/>
              </a:spcBef>
              <a:spcAft>
                <a:spcPts val="0"/>
              </a:spcAft>
              <a:buNone/>
            </a:pPr>
            <a:endParaRPr sz="2400">
              <a:solidFill>
                <a:schemeClr val="dk1"/>
              </a:solidFill>
              <a:latin typeface="Calibri"/>
              <a:ea typeface="Calibri"/>
              <a:cs typeface="Calibri"/>
              <a:sym typeface="Calibri"/>
            </a:endParaRPr>
          </a:p>
          <a:p>
            <a:pPr marL="342900" lvl="0" indent="-33147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The p value will be lower if there is a larger distance between observed and expected values</a:t>
            </a:r>
            <a:endParaRPr/>
          </a:p>
          <a:p>
            <a:pPr marL="342900" lvl="0" indent="0" algn="l" rtl="0">
              <a:spcBef>
                <a:spcPts val="480"/>
              </a:spcBef>
              <a:spcAft>
                <a:spcPts val="0"/>
              </a:spcAft>
              <a:buNone/>
            </a:pPr>
            <a:endParaRPr sz="2400">
              <a:solidFill>
                <a:schemeClr val="dk1"/>
              </a:solidFill>
              <a:latin typeface="Calibri"/>
              <a:ea typeface="Calibri"/>
              <a:cs typeface="Calibri"/>
              <a:sym typeface="Calibri"/>
            </a:endParaRPr>
          </a:p>
          <a:p>
            <a:pPr marL="342900" lvl="0" indent="-33147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The p value will be lower if there are more observations overall, regardless of the difference between observed and expected values</a:t>
            </a:r>
            <a:endParaRPr/>
          </a:p>
        </p:txBody>
      </p:sp>
      <p:pic>
        <p:nvPicPr>
          <p:cNvPr id="518" name="Google Shape;518;p85"/>
          <p:cNvPicPr preferRelativeResize="0"/>
          <p:nvPr/>
        </p:nvPicPr>
        <p:blipFill>
          <a:blip r:embed="rId3">
            <a:alphaModFix/>
          </a:blip>
          <a:stretch>
            <a:fillRect/>
          </a:stretch>
        </p:blipFill>
        <p:spPr>
          <a:xfrm>
            <a:off x="2484350" y="1743063"/>
            <a:ext cx="3619500" cy="828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6"/>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Linear models</a:t>
            </a:r>
            <a:endParaRPr/>
          </a:p>
        </p:txBody>
      </p:sp>
      <p:sp>
        <p:nvSpPr>
          <p:cNvPr id="524" name="Google Shape;524;p86"/>
          <p:cNvSpPr txBox="1">
            <a:spLocks noGrp="1"/>
          </p:cNvSpPr>
          <p:nvPr>
            <p:ph type="body" idx="1"/>
          </p:nvPr>
        </p:nvSpPr>
        <p:spPr>
          <a:xfrm>
            <a:off x="457200" y="1200151"/>
            <a:ext cx="8229600" cy="1208100"/>
          </a:xfrm>
          <a:prstGeom prst="rect">
            <a:avLst/>
          </a:prstGeom>
        </p:spPr>
        <p:txBody>
          <a:bodyPr spcFirstLastPara="1" wrap="square" lIns="91425" tIns="45700" rIns="91425" bIns="45700" anchor="t" anchorCtr="0">
            <a:normAutofit/>
          </a:bodyPr>
          <a:lstStyle/>
          <a:p>
            <a:pPr marL="342900" lvl="0" indent="-342900" algn="l" rtl="0">
              <a:spcBef>
                <a:spcPts val="480"/>
              </a:spcBef>
              <a:spcAft>
                <a:spcPts val="0"/>
              </a:spcAft>
              <a:buSzPts val="2400"/>
              <a:buChar char="●"/>
            </a:pPr>
            <a:r>
              <a:rPr lang="en" sz="2400">
                <a:solidFill>
                  <a:schemeClr val="dk1"/>
                </a:solidFill>
                <a:latin typeface="Calibri"/>
                <a:ea typeface="Calibri"/>
                <a:cs typeface="Calibri"/>
                <a:sym typeface="Calibri"/>
              </a:rPr>
              <a:t>A linear model constructs a model where y (dependent variable) increases linearly with x (independent variable).</a:t>
            </a:r>
            <a:endParaRPr/>
          </a:p>
        </p:txBody>
      </p:sp>
      <p:sp>
        <p:nvSpPr>
          <p:cNvPr id="525" name="Google Shape;525;p86"/>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72</a:t>
            </a:fld>
            <a:endParaRPr/>
          </a:p>
        </p:txBody>
      </p:sp>
      <p:pic>
        <p:nvPicPr>
          <p:cNvPr id="526" name="Google Shape;526;p86"/>
          <p:cNvPicPr preferRelativeResize="0"/>
          <p:nvPr/>
        </p:nvPicPr>
        <p:blipFill>
          <a:blip r:embed="rId3">
            <a:alphaModFix/>
          </a:blip>
          <a:stretch>
            <a:fillRect/>
          </a:stretch>
        </p:blipFill>
        <p:spPr>
          <a:xfrm>
            <a:off x="2935925" y="2878325"/>
            <a:ext cx="3039873" cy="857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Linear models</a:t>
            </a:r>
            <a:endParaRPr/>
          </a:p>
        </p:txBody>
      </p:sp>
      <p:sp>
        <p:nvSpPr>
          <p:cNvPr id="532" name="Google Shape;532;p87"/>
          <p:cNvSpPr txBox="1">
            <a:spLocks noGrp="1"/>
          </p:cNvSpPr>
          <p:nvPr>
            <p:ph type="body" idx="1"/>
          </p:nvPr>
        </p:nvSpPr>
        <p:spPr>
          <a:xfrm>
            <a:off x="684100" y="1313050"/>
            <a:ext cx="6132000" cy="3681900"/>
          </a:xfrm>
          <a:prstGeom prst="rect">
            <a:avLst/>
          </a:prstGeom>
          <a:noFill/>
          <a:ln>
            <a:noFill/>
          </a:ln>
        </p:spPr>
        <p:txBody>
          <a:bodyPr spcFirstLastPara="1" wrap="square" lIns="91425" tIns="45700" rIns="91425" bIns="45700" anchor="t" anchorCtr="0">
            <a:normAutofit fontScale="92500" lnSpcReduction="10000"/>
          </a:bodyPr>
          <a:lstStyle/>
          <a:p>
            <a:pPr marL="342900" lvl="0" indent="-331470" algn="l" rtl="0">
              <a:spcBef>
                <a:spcPts val="0"/>
              </a:spcBef>
              <a:spcAft>
                <a:spcPts val="0"/>
              </a:spcAft>
              <a:buClr>
                <a:schemeClr val="dk1"/>
              </a:buClr>
              <a:buSzPct val="100000"/>
              <a:buChar char="●"/>
            </a:pPr>
            <a:r>
              <a:rPr lang="en" sz="2400">
                <a:solidFill>
                  <a:schemeClr val="dk1"/>
                </a:solidFill>
                <a:latin typeface="Calibri"/>
                <a:ea typeface="Calibri"/>
                <a:cs typeface="Calibri"/>
                <a:sym typeface="Calibri"/>
              </a:rPr>
              <a:t>a is the intercept - where the line crosses 0 on the x axis</a:t>
            </a:r>
            <a:endParaRPr/>
          </a:p>
          <a:p>
            <a:pPr marL="342900" lvl="0" indent="-33147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b is the slope of the line (it is a constant)</a:t>
            </a:r>
            <a:endParaRPr/>
          </a:p>
          <a:p>
            <a:pPr marL="342900" lvl="0" indent="-33147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x (predictor variable) is a random variable (a set of numbers with a distribution)</a:t>
            </a:r>
            <a:endParaRPr/>
          </a:p>
          <a:p>
            <a:pPr marL="342900" lvl="0" indent="-33147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y (dependent variable) is a random variable, but a function of the other variables</a:t>
            </a:r>
            <a:endParaRPr/>
          </a:p>
          <a:p>
            <a:pPr marL="342900" lvl="0" indent="-331470" algn="l" rtl="0">
              <a:spcBef>
                <a:spcPts val="480"/>
              </a:spcBef>
              <a:spcAft>
                <a:spcPts val="0"/>
              </a:spcAft>
              <a:buClr>
                <a:schemeClr val="dk1"/>
              </a:buClr>
              <a:buSzPct val="100000"/>
              <a:buChar char="●"/>
            </a:pPr>
            <a:r>
              <a:rPr lang="en" sz="2400">
                <a:solidFill>
                  <a:schemeClr val="dk1"/>
                </a:solidFill>
                <a:latin typeface="Calibri"/>
                <a:ea typeface="Calibri"/>
                <a:cs typeface="Calibri"/>
                <a:sym typeface="Calibri"/>
              </a:rPr>
              <a:t>e (error) is a random variable. It is what makes the formula below a statistical model</a:t>
            </a:r>
            <a:endParaRPr/>
          </a:p>
          <a:p>
            <a:pPr marL="0" lvl="0" indent="0" algn="l" rtl="0">
              <a:spcBef>
                <a:spcPts val="480"/>
              </a:spcBef>
              <a:spcAft>
                <a:spcPts val="1200"/>
              </a:spcAft>
              <a:buClr>
                <a:schemeClr val="dk1"/>
              </a:buClr>
              <a:buSzPct val="133333"/>
              <a:buNone/>
            </a:pPr>
            <a:endParaRPr/>
          </a:p>
        </p:txBody>
      </p:sp>
      <p:pic>
        <p:nvPicPr>
          <p:cNvPr id="533" name="Google Shape;533;p87"/>
          <p:cNvPicPr preferRelativeResize="0"/>
          <p:nvPr/>
        </p:nvPicPr>
        <p:blipFill>
          <a:blip r:embed="rId3">
            <a:alphaModFix/>
          </a:blip>
          <a:stretch>
            <a:fillRect/>
          </a:stretch>
        </p:blipFill>
        <p:spPr>
          <a:xfrm>
            <a:off x="6816100" y="2243450"/>
            <a:ext cx="2327900" cy="656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8"/>
          <p:cNvSpPr txBox="1">
            <a:spLocks noGrp="1"/>
          </p:cNvSpPr>
          <p:nvPr>
            <p:ph type="title"/>
          </p:nvPr>
        </p:nvSpPr>
        <p:spPr>
          <a:xfrm>
            <a:off x="457199" y="204775"/>
            <a:ext cx="5554800" cy="87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sz="2800" b="1"/>
              <a:t>Linear model (perfect prediction)</a:t>
            </a:r>
            <a:endParaRPr sz="2800"/>
          </a:p>
        </p:txBody>
      </p:sp>
      <p:sp>
        <p:nvSpPr>
          <p:cNvPr id="539" name="Google Shape;539;p88"/>
          <p:cNvSpPr txBox="1">
            <a:spLocks noGrp="1"/>
          </p:cNvSpPr>
          <p:nvPr>
            <p:ph type="body" idx="2"/>
          </p:nvPr>
        </p:nvSpPr>
        <p:spPr>
          <a:xfrm>
            <a:off x="457200" y="1076325"/>
            <a:ext cx="3784800" cy="3518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050"/>
              <a:buNone/>
            </a:pPr>
            <a:endParaRPr sz="1500"/>
          </a:p>
          <a:p>
            <a:pPr marL="0" lvl="0" indent="0" algn="l" rtl="0">
              <a:spcBef>
                <a:spcPts val="210"/>
              </a:spcBef>
              <a:spcAft>
                <a:spcPts val="1200"/>
              </a:spcAft>
              <a:buClr>
                <a:schemeClr val="dk1"/>
              </a:buClr>
              <a:buSzPts val="1000"/>
              <a:buNone/>
            </a:pPr>
            <a:r>
              <a:rPr lang="en" sz="1500">
                <a:latin typeface="Courier"/>
                <a:ea typeface="Courier"/>
                <a:cs typeface="Courier"/>
                <a:sym typeface="Courier"/>
              </a:rPr>
              <a:t>x </a:t>
            </a:r>
            <a:r>
              <a:rPr lang="en" sz="1500">
                <a:solidFill>
                  <a:srgbClr val="007020"/>
                </a:solidFill>
                <a:latin typeface="Courier"/>
                <a:ea typeface="Courier"/>
                <a:cs typeface="Courier"/>
                <a:sym typeface="Courier"/>
              </a:rPr>
              <a:t>&lt;-</a:t>
            </a:r>
            <a:r>
              <a:rPr lang="en" sz="1500">
                <a:latin typeface="Courier"/>
                <a:ea typeface="Courier"/>
                <a:cs typeface="Courier"/>
                <a:sym typeface="Courier"/>
              </a:rPr>
              <a:t> </a:t>
            </a:r>
            <a:r>
              <a:rPr lang="en" sz="1500">
                <a:solidFill>
                  <a:srgbClr val="06287E"/>
                </a:solidFill>
                <a:latin typeface="Courier"/>
                <a:ea typeface="Courier"/>
                <a:cs typeface="Courier"/>
                <a:sym typeface="Courier"/>
              </a:rPr>
              <a:t>rnorm</a:t>
            </a:r>
            <a:r>
              <a:rPr lang="en" sz="1500">
                <a:latin typeface="Courier"/>
                <a:ea typeface="Courier"/>
                <a:cs typeface="Courier"/>
                <a:sym typeface="Courier"/>
              </a:rPr>
              <a:t>(</a:t>
            </a:r>
            <a:r>
              <a:rPr lang="en" sz="1500">
                <a:solidFill>
                  <a:srgbClr val="40A070"/>
                </a:solidFill>
                <a:latin typeface="Courier"/>
                <a:ea typeface="Courier"/>
                <a:cs typeface="Courier"/>
                <a:sym typeface="Courier"/>
              </a:rPr>
              <a:t>50</a:t>
            </a:r>
            <a:r>
              <a:rPr lang="en" sz="1500">
                <a:latin typeface="Courier"/>
                <a:ea typeface="Courier"/>
                <a:cs typeface="Courier"/>
                <a:sym typeface="Courier"/>
              </a:rPr>
              <a:t>, </a:t>
            </a:r>
            <a:r>
              <a:rPr lang="en" sz="1500">
                <a:solidFill>
                  <a:srgbClr val="7D9029"/>
                </a:solidFill>
                <a:latin typeface="Courier"/>
                <a:ea typeface="Courier"/>
                <a:cs typeface="Courier"/>
                <a:sym typeface="Courier"/>
              </a:rPr>
              <a:t>m =</a:t>
            </a:r>
            <a:r>
              <a:rPr lang="en" sz="1500">
                <a:solidFill>
                  <a:srgbClr val="40A070"/>
                </a:solidFill>
                <a:latin typeface="Courier"/>
                <a:ea typeface="Courier"/>
                <a:cs typeface="Courier"/>
                <a:sym typeface="Courier"/>
              </a:rPr>
              <a:t>10</a:t>
            </a:r>
            <a:r>
              <a:rPr lang="en" sz="1500">
                <a:latin typeface="Courier"/>
                <a:ea typeface="Courier"/>
                <a:cs typeface="Courier"/>
                <a:sym typeface="Courier"/>
              </a:rPr>
              <a:t>, </a:t>
            </a:r>
            <a:r>
              <a:rPr lang="en" sz="1500">
                <a:solidFill>
                  <a:srgbClr val="7D9029"/>
                </a:solidFill>
                <a:latin typeface="Courier"/>
                <a:ea typeface="Courier"/>
                <a:cs typeface="Courier"/>
                <a:sym typeface="Courier"/>
              </a:rPr>
              <a:t>sd =</a:t>
            </a:r>
            <a:r>
              <a:rPr lang="en" sz="1500">
                <a:latin typeface="Courier"/>
                <a:ea typeface="Courier"/>
                <a:cs typeface="Courier"/>
                <a:sym typeface="Courier"/>
              </a:rPr>
              <a:t> </a:t>
            </a:r>
            <a:r>
              <a:rPr lang="en" sz="1500">
                <a:solidFill>
                  <a:srgbClr val="40A070"/>
                </a:solidFill>
                <a:latin typeface="Courier"/>
                <a:ea typeface="Courier"/>
                <a:cs typeface="Courier"/>
                <a:sym typeface="Courier"/>
              </a:rPr>
              <a:t>3</a:t>
            </a:r>
            <a:r>
              <a:rPr lang="en" sz="1500">
                <a:latin typeface="Courier"/>
                <a:ea typeface="Courier"/>
                <a:cs typeface="Courier"/>
                <a:sym typeface="Courier"/>
              </a:rPr>
              <a:t>)</a:t>
            </a:r>
            <a:r>
              <a:rPr lang="en" sz="1500"/>
              <a:t/>
            </a:r>
            <a:br>
              <a:rPr lang="en" sz="1500"/>
            </a:br>
            <a:r>
              <a:rPr lang="en" sz="1500">
                <a:latin typeface="Courier"/>
                <a:ea typeface="Courier"/>
                <a:cs typeface="Courier"/>
                <a:sym typeface="Courier"/>
              </a:rPr>
              <a:t>a </a:t>
            </a:r>
            <a:r>
              <a:rPr lang="en" sz="1500">
                <a:solidFill>
                  <a:srgbClr val="007020"/>
                </a:solidFill>
                <a:latin typeface="Courier"/>
                <a:ea typeface="Courier"/>
                <a:cs typeface="Courier"/>
                <a:sym typeface="Courier"/>
              </a:rPr>
              <a:t>=</a:t>
            </a:r>
            <a:r>
              <a:rPr lang="en" sz="1500">
                <a:latin typeface="Courier"/>
                <a:ea typeface="Courier"/>
                <a:cs typeface="Courier"/>
                <a:sym typeface="Courier"/>
              </a:rPr>
              <a:t> </a:t>
            </a:r>
            <a:r>
              <a:rPr lang="en" sz="1500">
                <a:solidFill>
                  <a:srgbClr val="40A070"/>
                </a:solidFill>
                <a:latin typeface="Courier"/>
                <a:ea typeface="Courier"/>
                <a:cs typeface="Courier"/>
                <a:sym typeface="Courier"/>
              </a:rPr>
              <a:t>10</a:t>
            </a:r>
            <a:r>
              <a:rPr lang="en" sz="1500"/>
              <a:t/>
            </a:r>
            <a:br>
              <a:rPr lang="en" sz="1500"/>
            </a:br>
            <a:r>
              <a:rPr lang="en" sz="1500">
                <a:latin typeface="Courier"/>
                <a:ea typeface="Courier"/>
                <a:cs typeface="Courier"/>
                <a:sym typeface="Courier"/>
              </a:rPr>
              <a:t>b </a:t>
            </a:r>
            <a:r>
              <a:rPr lang="en" sz="1500">
                <a:solidFill>
                  <a:srgbClr val="007020"/>
                </a:solidFill>
                <a:latin typeface="Courier"/>
                <a:ea typeface="Courier"/>
                <a:cs typeface="Courier"/>
                <a:sym typeface="Courier"/>
              </a:rPr>
              <a:t>=</a:t>
            </a:r>
            <a:r>
              <a:rPr lang="en" sz="1500">
                <a:latin typeface="Courier"/>
                <a:ea typeface="Courier"/>
                <a:cs typeface="Courier"/>
                <a:sym typeface="Courier"/>
              </a:rPr>
              <a:t> </a:t>
            </a:r>
            <a:r>
              <a:rPr lang="en" sz="1500">
                <a:solidFill>
                  <a:srgbClr val="40A070"/>
                </a:solidFill>
                <a:latin typeface="Courier"/>
                <a:ea typeface="Courier"/>
                <a:cs typeface="Courier"/>
                <a:sym typeface="Courier"/>
              </a:rPr>
              <a:t>1</a:t>
            </a:r>
            <a:r>
              <a:rPr lang="en" sz="1500"/>
              <a:t/>
            </a:r>
            <a:br>
              <a:rPr lang="en" sz="1500"/>
            </a:br>
            <a:r>
              <a:rPr lang="en" sz="1500">
                <a:latin typeface="Courier"/>
                <a:ea typeface="Courier"/>
                <a:cs typeface="Courier"/>
                <a:sym typeface="Courier"/>
              </a:rPr>
              <a:t>y </a:t>
            </a:r>
            <a:r>
              <a:rPr lang="en" sz="1500">
                <a:solidFill>
                  <a:srgbClr val="007020"/>
                </a:solidFill>
                <a:latin typeface="Courier"/>
                <a:ea typeface="Courier"/>
                <a:cs typeface="Courier"/>
                <a:sym typeface="Courier"/>
              </a:rPr>
              <a:t>&lt;-</a:t>
            </a:r>
            <a:r>
              <a:rPr lang="en" sz="1500">
                <a:latin typeface="Courier"/>
                <a:ea typeface="Courier"/>
                <a:cs typeface="Courier"/>
                <a:sym typeface="Courier"/>
              </a:rPr>
              <a:t> a</a:t>
            </a:r>
            <a:r>
              <a:rPr lang="en" sz="1500">
                <a:solidFill>
                  <a:srgbClr val="4070A0"/>
                </a:solidFill>
                <a:latin typeface="Courier"/>
                <a:ea typeface="Courier"/>
                <a:cs typeface="Courier"/>
                <a:sym typeface="Courier"/>
              </a:rPr>
              <a:t>+</a:t>
            </a:r>
            <a:r>
              <a:rPr lang="en" sz="1500">
                <a:latin typeface="Courier"/>
                <a:ea typeface="Courier"/>
                <a:cs typeface="Courier"/>
                <a:sym typeface="Courier"/>
              </a:rPr>
              <a:t>b</a:t>
            </a:r>
            <a:r>
              <a:rPr lang="en" sz="1500">
                <a:solidFill>
                  <a:srgbClr val="4070A0"/>
                </a:solidFill>
                <a:latin typeface="Courier"/>
                <a:ea typeface="Courier"/>
                <a:cs typeface="Courier"/>
                <a:sym typeface="Courier"/>
              </a:rPr>
              <a:t>*</a:t>
            </a:r>
            <a:r>
              <a:rPr lang="en" sz="1500">
                <a:latin typeface="Courier"/>
                <a:ea typeface="Courier"/>
                <a:cs typeface="Courier"/>
                <a:sym typeface="Courier"/>
              </a:rPr>
              <a:t>x </a:t>
            </a:r>
            <a:r>
              <a:rPr lang="en" sz="1500"/>
              <a:t/>
            </a:r>
            <a:br>
              <a:rPr lang="en" sz="1500"/>
            </a:br>
            <a:r>
              <a:rPr lang="en" sz="1500">
                <a:solidFill>
                  <a:srgbClr val="06287E"/>
                </a:solidFill>
                <a:latin typeface="Courier"/>
                <a:ea typeface="Courier"/>
                <a:cs typeface="Courier"/>
                <a:sym typeface="Courier"/>
              </a:rPr>
              <a:t>plot</a:t>
            </a:r>
            <a:r>
              <a:rPr lang="en" sz="1500">
                <a:latin typeface="Courier"/>
                <a:ea typeface="Courier"/>
                <a:cs typeface="Courier"/>
                <a:sym typeface="Courier"/>
              </a:rPr>
              <a:t>(y</a:t>
            </a:r>
            <a:r>
              <a:rPr lang="en" sz="1500">
                <a:solidFill>
                  <a:srgbClr val="4070A0"/>
                </a:solidFill>
                <a:latin typeface="Courier"/>
                <a:ea typeface="Courier"/>
                <a:cs typeface="Courier"/>
                <a:sym typeface="Courier"/>
              </a:rPr>
              <a:t>~</a:t>
            </a:r>
            <a:r>
              <a:rPr lang="en" sz="1500">
                <a:latin typeface="Courier"/>
                <a:ea typeface="Courier"/>
                <a:cs typeface="Courier"/>
                <a:sym typeface="Courier"/>
              </a:rPr>
              <a:t>x)</a:t>
            </a:r>
            <a:r>
              <a:rPr lang="en" sz="1500"/>
              <a:t/>
            </a:r>
            <a:br>
              <a:rPr lang="en" sz="1500"/>
            </a:br>
            <a:r>
              <a:rPr lang="en" sz="1500">
                <a:solidFill>
                  <a:srgbClr val="06287E"/>
                </a:solidFill>
                <a:latin typeface="Courier"/>
                <a:ea typeface="Courier"/>
                <a:cs typeface="Courier"/>
                <a:sym typeface="Courier"/>
              </a:rPr>
              <a:t>abline</a:t>
            </a:r>
            <a:r>
              <a:rPr lang="en" sz="1500">
                <a:latin typeface="Courier"/>
                <a:ea typeface="Courier"/>
                <a:cs typeface="Courier"/>
                <a:sym typeface="Courier"/>
              </a:rPr>
              <a:t>(</a:t>
            </a:r>
            <a:r>
              <a:rPr lang="en" sz="1500">
                <a:solidFill>
                  <a:srgbClr val="06287E"/>
                </a:solidFill>
                <a:latin typeface="Courier"/>
                <a:ea typeface="Courier"/>
                <a:cs typeface="Courier"/>
                <a:sym typeface="Courier"/>
              </a:rPr>
              <a:t>coef</a:t>
            </a:r>
            <a:r>
              <a:rPr lang="en" sz="1500">
                <a:latin typeface="Courier"/>
                <a:ea typeface="Courier"/>
                <a:cs typeface="Courier"/>
                <a:sym typeface="Courier"/>
              </a:rPr>
              <a:t>(</a:t>
            </a:r>
            <a:r>
              <a:rPr lang="en" sz="1500">
                <a:solidFill>
                  <a:srgbClr val="06287E"/>
                </a:solidFill>
                <a:latin typeface="Courier"/>
                <a:ea typeface="Courier"/>
                <a:cs typeface="Courier"/>
                <a:sym typeface="Courier"/>
              </a:rPr>
              <a:t>lm</a:t>
            </a:r>
            <a:r>
              <a:rPr lang="en" sz="1500">
                <a:latin typeface="Courier"/>
                <a:ea typeface="Courier"/>
                <a:cs typeface="Courier"/>
                <a:sym typeface="Courier"/>
              </a:rPr>
              <a:t>(y</a:t>
            </a:r>
            <a:r>
              <a:rPr lang="en" sz="1500">
                <a:solidFill>
                  <a:srgbClr val="4070A0"/>
                </a:solidFill>
                <a:latin typeface="Courier"/>
                <a:ea typeface="Courier"/>
                <a:cs typeface="Courier"/>
                <a:sym typeface="Courier"/>
              </a:rPr>
              <a:t>~</a:t>
            </a:r>
            <a:r>
              <a:rPr lang="en" sz="1500">
                <a:latin typeface="Courier"/>
                <a:ea typeface="Courier"/>
                <a:cs typeface="Courier"/>
                <a:sym typeface="Courier"/>
              </a:rPr>
              <a:t>x)))</a:t>
            </a:r>
            <a:endParaRPr sz="1500"/>
          </a:p>
        </p:txBody>
      </p:sp>
      <p:pic>
        <p:nvPicPr>
          <p:cNvPr id="540" name="Google Shape;540;p88" descr="QuantitativetypologyR_files/figure-pptx/unnamed-chunk-44-1.png"/>
          <p:cNvPicPr preferRelativeResize="0"/>
          <p:nvPr/>
        </p:nvPicPr>
        <p:blipFill rotWithShape="1">
          <a:blip r:embed="rId3">
            <a:alphaModFix/>
          </a:blip>
          <a:srcRect/>
          <a:stretch/>
        </p:blipFill>
        <p:spPr>
          <a:xfrm>
            <a:off x="4751463" y="1229150"/>
            <a:ext cx="4392536" cy="3518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89"/>
          <p:cNvSpPr txBox="1">
            <a:spLocks noGrp="1"/>
          </p:cNvSpPr>
          <p:nvPr>
            <p:ph type="body" idx="2"/>
          </p:nvPr>
        </p:nvSpPr>
        <p:spPr>
          <a:xfrm>
            <a:off x="457200" y="1076325"/>
            <a:ext cx="5176500" cy="3518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050"/>
              <a:buNone/>
            </a:pPr>
            <a:endParaRPr sz="1500"/>
          </a:p>
          <a:p>
            <a:pPr marL="0" lvl="0" indent="0" algn="l" rtl="0">
              <a:spcBef>
                <a:spcPts val="210"/>
              </a:spcBef>
              <a:spcAft>
                <a:spcPts val="1200"/>
              </a:spcAft>
              <a:buClr>
                <a:schemeClr val="dk1"/>
              </a:buClr>
              <a:buSzPts val="1000"/>
              <a:buNone/>
            </a:pPr>
            <a:r>
              <a:rPr lang="en" sz="1500">
                <a:latin typeface="Courier"/>
                <a:ea typeface="Courier"/>
                <a:cs typeface="Courier"/>
                <a:sym typeface="Courier"/>
              </a:rPr>
              <a:t>x1 </a:t>
            </a:r>
            <a:r>
              <a:rPr lang="en" sz="1500">
                <a:solidFill>
                  <a:srgbClr val="007020"/>
                </a:solidFill>
                <a:latin typeface="Courier"/>
                <a:ea typeface="Courier"/>
                <a:cs typeface="Courier"/>
                <a:sym typeface="Courier"/>
              </a:rPr>
              <a:t>&lt;-</a:t>
            </a:r>
            <a:r>
              <a:rPr lang="en" sz="1500">
                <a:latin typeface="Courier"/>
                <a:ea typeface="Courier"/>
                <a:cs typeface="Courier"/>
                <a:sym typeface="Courier"/>
              </a:rPr>
              <a:t> </a:t>
            </a:r>
            <a:r>
              <a:rPr lang="en" sz="1500">
                <a:solidFill>
                  <a:srgbClr val="06287E"/>
                </a:solidFill>
                <a:latin typeface="Courier"/>
                <a:ea typeface="Courier"/>
                <a:cs typeface="Courier"/>
                <a:sym typeface="Courier"/>
              </a:rPr>
              <a:t>rnorm</a:t>
            </a:r>
            <a:r>
              <a:rPr lang="en" sz="1500">
                <a:latin typeface="Courier"/>
                <a:ea typeface="Courier"/>
                <a:cs typeface="Courier"/>
                <a:sym typeface="Courier"/>
              </a:rPr>
              <a:t>(</a:t>
            </a:r>
            <a:r>
              <a:rPr lang="en" sz="1500">
                <a:solidFill>
                  <a:srgbClr val="40A070"/>
                </a:solidFill>
                <a:latin typeface="Courier"/>
                <a:ea typeface="Courier"/>
                <a:cs typeface="Courier"/>
                <a:sym typeface="Courier"/>
              </a:rPr>
              <a:t>50</a:t>
            </a:r>
            <a:r>
              <a:rPr lang="en" sz="1500">
                <a:latin typeface="Courier"/>
                <a:ea typeface="Courier"/>
                <a:cs typeface="Courier"/>
                <a:sym typeface="Courier"/>
              </a:rPr>
              <a:t>, </a:t>
            </a:r>
            <a:r>
              <a:rPr lang="en" sz="1500">
                <a:solidFill>
                  <a:srgbClr val="7D9029"/>
                </a:solidFill>
                <a:latin typeface="Courier"/>
                <a:ea typeface="Courier"/>
                <a:cs typeface="Courier"/>
                <a:sym typeface="Courier"/>
              </a:rPr>
              <a:t>m =</a:t>
            </a:r>
            <a:r>
              <a:rPr lang="en" sz="1500">
                <a:solidFill>
                  <a:srgbClr val="40A070"/>
                </a:solidFill>
                <a:latin typeface="Courier"/>
                <a:ea typeface="Courier"/>
                <a:cs typeface="Courier"/>
                <a:sym typeface="Courier"/>
              </a:rPr>
              <a:t>10</a:t>
            </a:r>
            <a:r>
              <a:rPr lang="en" sz="1500">
                <a:latin typeface="Courier"/>
                <a:ea typeface="Courier"/>
                <a:cs typeface="Courier"/>
                <a:sym typeface="Courier"/>
              </a:rPr>
              <a:t>, </a:t>
            </a:r>
            <a:r>
              <a:rPr lang="en" sz="1500">
                <a:solidFill>
                  <a:srgbClr val="7D9029"/>
                </a:solidFill>
                <a:latin typeface="Courier"/>
                <a:ea typeface="Courier"/>
                <a:cs typeface="Courier"/>
                <a:sym typeface="Courier"/>
              </a:rPr>
              <a:t>sd =</a:t>
            </a:r>
            <a:r>
              <a:rPr lang="en" sz="1500">
                <a:latin typeface="Courier"/>
                <a:ea typeface="Courier"/>
                <a:cs typeface="Courier"/>
                <a:sym typeface="Courier"/>
              </a:rPr>
              <a:t> </a:t>
            </a:r>
            <a:r>
              <a:rPr lang="en" sz="1500">
                <a:solidFill>
                  <a:srgbClr val="40A070"/>
                </a:solidFill>
                <a:latin typeface="Courier"/>
                <a:ea typeface="Courier"/>
                <a:cs typeface="Courier"/>
                <a:sym typeface="Courier"/>
              </a:rPr>
              <a:t>3</a:t>
            </a:r>
            <a:r>
              <a:rPr lang="en" sz="1500">
                <a:latin typeface="Courier"/>
                <a:ea typeface="Courier"/>
                <a:cs typeface="Courier"/>
                <a:sym typeface="Courier"/>
              </a:rPr>
              <a:t>)</a:t>
            </a:r>
            <a:r>
              <a:rPr lang="en" sz="1500"/>
              <a:t/>
            </a:r>
            <a:br>
              <a:rPr lang="en" sz="1500"/>
            </a:br>
            <a:r>
              <a:rPr lang="en" sz="1500">
                <a:latin typeface="Courier"/>
                <a:ea typeface="Courier"/>
                <a:cs typeface="Courier"/>
                <a:sym typeface="Courier"/>
              </a:rPr>
              <a:t>a1 </a:t>
            </a:r>
            <a:r>
              <a:rPr lang="en" sz="1500">
                <a:solidFill>
                  <a:srgbClr val="007020"/>
                </a:solidFill>
                <a:latin typeface="Courier"/>
                <a:ea typeface="Courier"/>
                <a:cs typeface="Courier"/>
                <a:sym typeface="Courier"/>
              </a:rPr>
              <a:t>=</a:t>
            </a:r>
            <a:r>
              <a:rPr lang="en" sz="1500">
                <a:latin typeface="Courier"/>
                <a:ea typeface="Courier"/>
                <a:cs typeface="Courier"/>
                <a:sym typeface="Courier"/>
              </a:rPr>
              <a:t> </a:t>
            </a:r>
            <a:r>
              <a:rPr lang="en" sz="1500">
                <a:solidFill>
                  <a:srgbClr val="40A070"/>
                </a:solidFill>
                <a:latin typeface="Courier"/>
                <a:ea typeface="Courier"/>
                <a:cs typeface="Courier"/>
                <a:sym typeface="Courier"/>
              </a:rPr>
              <a:t>10</a:t>
            </a:r>
            <a:r>
              <a:rPr lang="en" sz="1500"/>
              <a:t/>
            </a:r>
            <a:br>
              <a:rPr lang="en" sz="1500"/>
            </a:br>
            <a:r>
              <a:rPr lang="en" sz="1500">
                <a:latin typeface="Courier"/>
                <a:ea typeface="Courier"/>
                <a:cs typeface="Courier"/>
                <a:sym typeface="Courier"/>
              </a:rPr>
              <a:t>b1 </a:t>
            </a:r>
            <a:r>
              <a:rPr lang="en" sz="1500">
                <a:solidFill>
                  <a:srgbClr val="007020"/>
                </a:solidFill>
                <a:latin typeface="Courier"/>
                <a:ea typeface="Courier"/>
                <a:cs typeface="Courier"/>
                <a:sym typeface="Courier"/>
              </a:rPr>
              <a:t>=</a:t>
            </a:r>
            <a:r>
              <a:rPr lang="en" sz="1500">
                <a:solidFill>
                  <a:srgbClr val="40A070"/>
                </a:solidFill>
                <a:latin typeface="Courier"/>
                <a:ea typeface="Courier"/>
                <a:cs typeface="Courier"/>
                <a:sym typeface="Courier"/>
              </a:rPr>
              <a:t>1</a:t>
            </a:r>
            <a:r>
              <a:rPr lang="en" sz="1500"/>
              <a:t/>
            </a:r>
            <a:br>
              <a:rPr lang="en" sz="1500"/>
            </a:br>
            <a:r>
              <a:rPr lang="en" sz="1500">
                <a:latin typeface="Courier"/>
                <a:ea typeface="Courier"/>
                <a:cs typeface="Courier"/>
                <a:sym typeface="Courier"/>
              </a:rPr>
              <a:t>e1 </a:t>
            </a:r>
            <a:r>
              <a:rPr lang="en" sz="1500">
                <a:solidFill>
                  <a:srgbClr val="007020"/>
                </a:solidFill>
                <a:latin typeface="Courier"/>
                <a:ea typeface="Courier"/>
                <a:cs typeface="Courier"/>
                <a:sym typeface="Courier"/>
              </a:rPr>
              <a:t>&lt;-</a:t>
            </a:r>
            <a:r>
              <a:rPr lang="en" sz="1500">
                <a:latin typeface="Courier"/>
                <a:ea typeface="Courier"/>
                <a:cs typeface="Courier"/>
                <a:sym typeface="Courier"/>
              </a:rPr>
              <a:t> </a:t>
            </a:r>
            <a:r>
              <a:rPr lang="en" sz="1500">
                <a:solidFill>
                  <a:srgbClr val="06287E"/>
                </a:solidFill>
                <a:latin typeface="Courier"/>
                <a:ea typeface="Courier"/>
                <a:cs typeface="Courier"/>
                <a:sym typeface="Courier"/>
              </a:rPr>
              <a:t>rnorm</a:t>
            </a:r>
            <a:r>
              <a:rPr lang="en" sz="1500">
                <a:latin typeface="Courier"/>
                <a:ea typeface="Courier"/>
                <a:cs typeface="Courier"/>
                <a:sym typeface="Courier"/>
              </a:rPr>
              <a:t>(</a:t>
            </a:r>
            <a:r>
              <a:rPr lang="en" sz="1500">
                <a:solidFill>
                  <a:srgbClr val="7D9029"/>
                </a:solidFill>
                <a:latin typeface="Courier"/>
                <a:ea typeface="Courier"/>
                <a:cs typeface="Courier"/>
                <a:sym typeface="Courier"/>
              </a:rPr>
              <a:t>n=</a:t>
            </a:r>
            <a:r>
              <a:rPr lang="en" sz="1500">
                <a:solidFill>
                  <a:srgbClr val="40A070"/>
                </a:solidFill>
                <a:latin typeface="Courier"/>
                <a:ea typeface="Courier"/>
                <a:cs typeface="Courier"/>
                <a:sym typeface="Courier"/>
              </a:rPr>
              <a:t>50</a:t>
            </a:r>
            <a:r>
              <a:rPr lang="en" sz="1500">
                <a:latin typeface="Courier"/>
                <a:ea typeface="Courier"/>
                <a:cs typeface="Courier"/>
                <a:sym typeface="Courier"/>
              </a:rPr>
              <a:t>, </a:t>
            </a:r>
            <a:r>
              <a:rPr lang="en" sz="1500">
                <a:solidFill>
                  <a:srgbClr val="7D9029"/>
                </a:solidFill>
                <a:latin typeface="Courier"/>
                <a:ea typeface="Courier"/>
                <a:cs typeface="Courier"/>
                <a:sym typeface="Courier"/>
              </a:rPr>
              <a:t>m=</a:t>
            </a:r>
            <a:r>
              <a:rPr lang="en" sz="1500">
                <a:solidFill>
                  <a:srgbClr val="40A070"/>
                </a:solidFill>
                <a:latin typeface="Courier"/>
                <a:ea typeface="Courier"/>
                <a:cs typeface="Courier"/>
                <a:sym typeface="Courier"/>
              </a:rPr>
              <a:t>0</a:t>
            </a:r>
            <a:r>
              <a:rPr lang="en" sz="1500">
                <a:latin typeface="Courier"/>
                <a:ea typeface="Courier"/>
                <a:cs typeface="Courier"/>
                <a:sym typeface="Courier"/>
              </a:rPr>
              <a:t>, </a:t>
            </a:r>
            <a:r>
              <a:rPr lang="en" sz="1500">
                <a:solidFill>
                  <a:srgbClr val="7D9029"/>
                </a:solidFill>
                <a:latin typeface="Courier"/>
                <a:ea typeface="Courier"/>
                <a:cs typeface="Courier"/>
                <a:sym typeface="Courier"/>
              </a:rPr>
              <a:t>sd=</a:t>
            </a:r>
            <a:r>
              <a:rPr lang="en" sz="1500">
                <a:solidFill>
                  <a:srgbClr val="40A070"/>
                </a:solidFill>
                <a:latin typeface="Courier"/>
                <a:ea typeface="Courier"/>
                <a:cs typeface="Courier"/>
                <a:sym typeface="Courier"/>
              </a:rPr>
              <a:t>1</a:t>
            </a:r>
            <a:r>
              <a:rPr lang="en" sz="1500">
                <a:latin typeface="Courier"/>
                <a:ea typeface="Courier"/>
                <a:cs typeface="Courier"/>
                <a:sym typeface="Courier"/>
              </a:rPr>
              <a:t>) </a:t>
            </a:r>
            <a:r>
              <a:rPr lang="en" sz="1500" i="1">
                <a:solidFill>
                  <a:srgbClr val="60A0B0"/>
                </a:solidFill>
                <a:latin typeface="Courier"/>
                <a:ea typeface="Courier"/>
                <a:cs typeface="Courier"/>
                <a:sym typeface="Courier"/>
              </a:rPr>
              <a:t>#Add an error term</a:t>
            </a:r>
            <a:r>
              <a:rPr lang="en" sz="1500"/>
              <a:t/>
            </a:r>
            <a:br>
              <a:rPr lang="en" sz="1500"/>
            </a:br>
            <a:r>
              <a:rPr lang="en" sz="1500">
                <a:latin typeface="Courier"/>
                <a:ea typeface="Courier"/>
                <a:cs typeface="Courier"/>
                <a:sym typeface="Courier"/>
              </a:rPr>
              <a:t>y1 </a:t>
            </a:r>
            <a:r>
              <a:rPr lang="en" sz="1500">
                <a:solidFill>
                  <a:srgbClr val="007020"/>
                </a:solidFill>
                <a:latin typeface="Courier"/>
                <a:ea typeface="Courier"/>
                <a:cs typeface="Courier"/>
                <a:sym typeface="Courier"/>
              </a:rPr>
              <a:t>&lt;-</a:t>
            </a:r>
            <a:r>
              <a:rPr lang="en" sz="1500">
                <a:latin typeface="Courier"/>
                <a:ea typeface="Courier"/>
                <a:cs typeface="Courier"/>
                <a:sym typeface="Courier"/>
              </a:rPr>
              <a:t> a1</a:t>
            </a:r>
            <a:r>
              <a:rPr lang="en" sz="1500">
                <a:solidFill>
                  <a:srgbClr val="4070A0"/>
                </a:solidFill>
                <a:latin typeface="Courier"/>
                <a:ea typeface="Courier"/>
                <a:cs typeface="Courier"/>
                <a:sym typeface="Courier"/>
              </a:rPr>
              <a:t>+</a:t>
            </a:r>
            <a:r>
              <a:rPr lang="en" sz="1500">
                <a:latin typeface="Courier"/>
                <a:ea typeface="Courier"/>
                <a:cs typeface="Courier"/>
                <a:sym typeface="Courier"/>
              </a:rPr>
              <a:t>b1</a:t>
            </a:r>
            <a:r>
              <a:rPr lang="en" sz="1500">
                <a:solidFill>
                  <a:srgbClr val="4070A0"/>
                </a:solidFill>
                <a:latin typeface="Courier"/>
                <a:ea typeface="Courier"/>
                <a:cs typeface="Courier"/>
                <a:sym typeface="Courier"/>
              </a:rPr>
              <a:t>*</a:t>
            </a:r>
            <a:r>
              <a:rPr lang="en" sz="1500">
                <a:latin typeface="Courier"/>
                <a:ea typeface="Courier"/>
                <a:cs typeface="Courier"/>
                <a:sym typeface="Courier"/>
              </a:rPr>
              <a:t>x1 </a:t>
            </a:r>
            <a:r>
              <a:rPr lang="en" sz="1500">
                <a:solidFill>
                  <a:srgbClr val="4070A0"/>
                </a:solidFill>
                <a:latin typeface="Courier"/>
                <a:ea typeface="Courier"/>
                <a:cs typeface="Courier"/>
                <a:sym typeface="Courier"/>
              </a:rPr>
              <a:t>+</a:t>
            </a:r>
            <a:r>
              <a:rPr lang="en" sz="1500">
                <a:latin typeface="Courier"/>
                <a:ea typeface="Courier"/>
                <a:cs typeface="Courier"/>
                <a:sym typeface="Courier"/>
              </a:rPr>
              <a:t>e1</a:t>
            </a:r>
            <a:r>
              <a:rPr lang="en" sz="1500"/>
              <a:t/>
            </a:r>
            <a:br>
              <a:rPr lang="en" sz="1500"/>
            </a:br>
            <a:r>
              <a:rPr lang="en" sz="1500">
                <a:latin typeface="Courier"/>
                <a:ea typeface="Courier"/>
                <a:cs typeface="Courier"/>
                <a:sym typeface="Courier"/>
              </a:rPr>
              <a:t>data2 </a:t>
            </a:r>
            <a:r>
              <a:rPr lang="en" sz="1500">
                <a:solidFill>
                  <a:srgbClr val="007020"/>
                </a:solidFill>
                <a:latin typeface="Courier"/>
                <a:ea typeface="Courier"/>
                <a:cs typeface="Courier"/>
                <a:sym typeface="Courier"/>
              </a:rPr>
              <a:t>&lt;-</a:t>
            </a:r>
            <a:r>
              <a:rPr lang="en" sz="1500">
                <a:latin typeface="Courier"/>
                <a:ea typeface="Courier"/>
                <a:cs typeface="Courier"/>
                <a:sym typeface="Courier"/>
              </a:rPr>
              <a:t> </a:t>
            </a:r>
            <a:r>
              <a:rPr lang="en" sz="1500">
                <a:solidFill>
                  <a:srgbClr val="06287E"/>
                </a:solidFill>
                <a:latin typeface="Courier"/>
                <a:ea typeface="Courier"/>
                <a:cs typeface="Courier"/>
                <a:sym typeface="Courier"/>
              </a:rPr>
              <a:t>data.frame</a:t>
            </a:r>
            <a:r>
              <a:rPr lang="en" sz="1500">
                <a:latin typeface="Courier"/>
                <a:ea typeface="Courier"/>
                <a:cs typeface="Courier"/>
                <a:sym typeface="Courier"/>
              </a:rPr>
              <a:t>(x1,y1)</a:t>
            </a:r>
            <a:r>
              <a:rPr lang="en" sz="1500"/>
              <a:t/>
            </a:r>
            <a:br>
              <a:rPr lang="en" sz="1500"/>
            </a:br>
            <a:r>
              <a:rPr lang="en" sz="1500">
                <a:solidFill>
                  <a:srgbClr val="06287E"/>
                </a:solidFill>
                <a:latin typeface="Courier"/>
                <a:ea typeface="Courier"/>
                <a:cs typeface="Courier"/>
                <a:sym typeface="Courier"/>
              </a:rPr>
              <a:t>plot</a:t>
            </a:r>
            <a:r>
              <a:rPr lang="en" sz="1500">
                <a:latin typeface="Courier"/>
                <a:ea typeface="Courier"/>
                <a:cs typeface="Courier"/>
                <a:sym typeface="Courier"/>
              </a:rPr>
              <a:t>(y1</a:t>
            </a:r>
            <a:r>
              <a:rPr lang="en" sz="1500">
                <a:solidFill>
                  <a:srgbClr val="4070A0"/>
                </a:solidFill>
                <a:latin typeface="Courier"/>
                <a:ea typeface="Courier"/>
                <a:cs typeface="Courier"/>
                <a:sym typeface="Courier"/>
              </a:rPr>
              <a:t>~</a:t>
            </a:r>
            <a:r>
              <a:rPr lang="en" sz="1500">
                <a:latin typeface="Courier"/>
                <a:ea typeface="Courier"/>
                <a:cs typeface="Courier"/>
                <a:sym typeface="Courier"/>
              </a:rPr>
              <a:t>x1)</a:t>
            </a:r>
            <a:r>
              <a:rPr lang="en" sz="1500"/>
              <a:t/>
            </a:r>
            <a:br>
              <a:rPr lang="en" sz="1500"/>
            </a:br>
            <a:r>
              <a:rPr lang="en" sz="1500">
                <a:solidFill>
                  <a:srgbClr val="06287E"/>
                </a:solidFill>
                <a:latin typeface="Courier"/>
                <a:ea typeface="Courier"/>
                <a:cs typeface="Courier"/>
                <a:sym typeface="Courier"/>
              </a:rPr>
              <a:t>abline</a:t>
            </a:r>
            <a:r>
              <a:rPr lang="en" sz="1500">
                <a:latin typeface="Courier"/>
                <a:ea typeface="Courier"/>
                <a:cs typeface="Courier"/>
                <a:sym typeface="Courier"/>
              </a:rPr>
              <a:t>(</a:t>
            </a:r>
            <a:r>
              <a:rPr lang="en" sz="1500">
                <a:solidFill>
                  <a:srgbClr val="06287E"/>
                </a:solidFill>
                <a:latin typeface="Courier"/>
                <a:ea typeface="Courier"/>
                <a:cs typeface="Courier"/>
                <a:sym typeface="Courier"/>
              </a:rPr>
              <a:t>coef</a:t>
            </a:r>
            <a:r>
              <a:rPr lang="en" sz="1500">
                <a:latin typeface="Courier"/>
                <a:ea typeface="Courier"/>
                <a:cs typeface="Courier"/>
                <a:sym typeface="Courier"/>
              </a:rPr>
              <a:t>(</a:t>
            </a:r>
            <a:r>
              <a:rPr lang="en" sz="1500">
                <a:solidFill>
                  <a:srgbClr val="06287E"/>
                </a:solidFill>
                <a:latin typeface="Courier"/>
                <a:ea typeface="Courier"/>
                <a:cs typeface="Courier"/>
                <a:sym typeface="Courier"/>
              </a:rPr>
              <a:t>lm</a:t>
            </a:r>
            <a:r>
              <a:rPr lang="en" sz="1500">
                <a:latin typeface="Courier"/>
                <a:ea typeface="Courier"/>
                <a:cs typeface="Courier"/>
                <a:sym typeface="Courier"/>
              </a:rPr>
              <a:t>(y1</a:t>
            </a:r>
            <a:r>
              <a:rPr lang="en" sz="1500">
                <a:solidFill>
                  <a:srgbClr val="4070A0"/>
                </a:solidFill>
                <a:latin typeface="Courier"/>
                <a:ea typeface="Courier"/>
                <a:cs typeface="Courier"/>
                <a:sym typeface="Courier"/>
              </a:rPr>
              <a:t>~</a:t>
            </a:r>
            <a:r>
              <a:rPr lang="en" sz="1500">
                <a:latin typeface="Courier"/>
                <a:ea typeface="Courier"/>
                <a:cs typeface="Courier"/>
                <a:sym typeface="Courier"/>
              </a:rPr>
              <a:t>x1)))</a:t>
            </a:r>
            <a:r>
              <a:rPr lang="en" sz="1500"/>
              <a:t/>
            </a:r>
            <a:br>
              <a:rPr lang="en" sz="1500"/>
            </a:br>
            <a:r>
              <a:rPr lang="en" sz="1500">
                <a:solidFill>
                  <a:srgbClr val="06287E"/>
                </a:solidFill>
                <a:latin typeface="Courier"/>
                <a:ea typeface="Courier"/>
                <a:cs typeface="Courier"/>
                <a:sym typeface="Courier"/>
              </a:rPr>
              <a:t>title</a:t>
            </a:r>
            <a:r>
              <a:rPr lang="en" sz="1500">
                <a:latin typeface="Courier"/>
                <a:ea typeface="Courier"/>
                <a:cs typeface="Courier"/>
                <a:sym typeface="Courier"/>
              </a:rPr>
              <a:t>(</a:t>
            </a:r>
            <a:r>
              <a:rPr lang="en" sz="1500">
                <a:solidFill>
                  <a:srgbClr val="4070A0"/>
                </a:solidFill>
                <a:latin typeface="Courier"/>
                <a:ea typeface="Courier"/>
                <a:cs typeface="Courier"/>
                <a:sym typeface="Courier"/>
              </a:rPr>
              <a:t>"some error"</a:t>
            </a:r>
            <a:r>
              <a:rPr lang="en" sz="1500">
                <a:latin typeface="Courier"/>
                <a:ea typeface="Courier"/>
                <a:cs typeface="Courier"/>
                <a:sym typeface="Courier"/>
              </a:rPr>
              <a:t>)</a:t>
            </a:r>
            <a:endParaRPr sz="1500"/>
          </a:p>
        </p:txBody>
      </p:sp>
      <p:pic>
        <p:nvPicPr>
          <p:cNvPr id="546" name="Google Shape;546;p89" descr="QuantitativetypologyR_files/figure-pptx/unnamed-chunk-45-1.png"/>
          <p:cNvPicPr preferRelativeResize="0"/>
          <p:nvPr/>
        </p:nvPicPr>
        <p:blipFill rotWithShape="1">
          <a:blip r:embed="rId3">
            <a:alphaModFix/>
          </a:blip>
          <a:srcRect/>
          <a:stretch/>
        </p:blipFill>
        <p:spPr>
          <a:xfrm>
            <a:off x="4499025" y="1517700"/>
            <a:ext cx="4526626" cy="3625800"/>
          </a:xfrm>
          <a:prstGeom prst="rect">
            <a:avLst/>
          </a:prstGeom>
          <a:noFill/>
          <a:ln>
            <a:noFill/>
          </a:ln>
        </p:spPr>
      </p:pic>
      <p:sp>
        <p:nvSpPr>
          <p:cNvPr id="547" name="Google Shape;547;p89"/>
          <p:cNvSpPr txBox="1">
            <a:spLocks noGrp="1"/>
          </p:cNvSpPr>
          <p:nvPr>
            <p:ph type="title"/>
          </p:nvPr>
        </p:nvSpPr>
        <p:spPr>
          <a:xfrm>
            <a:off x="457199" y="204825"/>
            <a:ext cx="5554800" cy="87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sz="2800" b="1"/>
              <a:t>Linear model (</a:t>
            </a:r>
            <a:r>
              <a:rPr lang="en" sz="2800"/>
              <a:t>some error</a:t>
            </a:r>
            <a:r>
              <a:rPr lang="en" sz="2800" b="1"/>
              <a:t>)</a:t>
            </a:r>
            <a:endParaRPr sz="28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90"/>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endParaRPr/>
          </a:p>
          <a:p>
            <a:pPr marL="342900" lvl="0" indent="0" algn="l" rtl="0">
              <a:spcBef>
                <a:spcPts val="480"/>
              </a:spcBef>
              <a:spcAft>
                <a:spcPts val="0"/>
              </a:spcAft>
              <a:buClr>
                <a:srgbClr val="06287E"/>
              </a:buClr>
              <a:buSzPts val="2400"/>
              <a:buNone/>
            </a:pPr>
            <a:r>
              <a:rPr lang="en">
                <a:solidFill>
                  <a:srgbClr val="06287E"/>
                </a:solidFill>
                <a:latin typeface="Courier"/>
                <a:ea typeface="Courier"/>
                <a:cs typeface="Courier"/>
                <a:sym typeface="Courier"/>
              </a:rPr>
              <a:t>lm</a:t>
            </a:r>
            <a:r>
              <a:rPr lang="en">
                <a:latin typeface="Courier"/>
                <a:ea typeface="Courier"/>
                <a:cs typeface="Courier"/>
                <a:sym typeface="Courier"/>
              </a:rPr>
              <a:t>(y</a:t>
            </a:r>
            <a:r>
              <a:rPr lang="en">
                <a:solidFill>
                  <a:srgbClr val="4070A0"/>
                </a:solidFill>
                <a:latin typeface="Courier"/>
                <a:ea typeface="Courier"/>
                <a:cs typeface="Courier"/>
                <a:sym typeface="Courier"/>
              </a:rPr>
              <a:t>~</a:t>
            </a:r>
            <a:r>
              <a:rPr lang="en">
                <a:latin typeface="Courier"/>
                <a:ea typeface="Courier"/>
                <a:cs typeface="Courier"/>
                <a:sym typeface="Courier"/>
              </a:rPr>
              <a:t>x)</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Call:</a:t>
            </a:r>
            <a:br>
              <a:rPr lang="en">
                <a:latin typeface="Courier"/>
                <a:ea typeface="Courier"/>
                <a:cs typeface="Courier"/>
                <a:sym typeface="Courier"/>
              </a:rPr>
            </a:br>
            <a:r>
              <a:rPr lang="en">
                <a:latin typeface="Courier"/>
                <a:ea typeface="Courier"/>
                <a:cs typeface="Courier"/>
                <a:sym typeface="Courier"/>
              </a:rPr>
              <a:t>## lm(formula = y ~ x)</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Coefficients:</a:t>
            </a:r>
            <a:br>
              <a:rPr lang="en">
                <a:latin typeface="Courier"/>
                <a:ea typeface="Courier"/>
                <a:cs typeface="Courier"/>
                <a:sym typeface="Courier"/>
              </a:rPr>
            </a:br>
            <a:r>
              <a:rPr lang="en">
                <a:latin typeface="Courier"/>
                <a:ea typeface="Courier"/>
                <a:cs typeface="Courier"/>
                <a:sym typeface="Courier"/>
              </a:rPr>
              <a:t>## (Intercept)            x  </a:t>
            </a:r>
            <a:br>
              <a:rPr lang="en">
                <a:latin typeface="Courier"/>
                <a:ea typeface="Courier"/>
                <a:cs typeface="Courier"/>
                <a:sym typeface="Courier"/>
              </a:rPr>
            </a:br>
            <a:r>
              <a:rPr lang="en">
                <a:latin typeface="Courier"/>
                <a:ea typeface="Courier"/>
                <a:cs typeface="Courier"/>
                <a:sym typeface="Courier"/>
              </a:rPr>
              <a:t>##     10.6101       0.9508</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91"/>
          <p:cNvSpPr txBox="1">
            <a:spLocks noGrp="1"/>
          </p:cNvSpPr>
          <p:nvPr>
            <p:ph type="body" idx="2"/>
          </p:nvPr>
        </p:nvSpPr>
        <p:spPr>
          <a:xfrm>
            <a:off x="457200" y="1440175"/>
            <a:ext cx="3936000" cy="317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1200"/>
              </a:spcAft>
              <a:buClr>
                <a:schemeClr val="dk1"/>
              </a:buClr>
              <a:buSzPts val="1000"/>
              <a:buNone/>
            </a:pPr>
            <a:r>
              <a:rPr lang="en" sz="1500">
                <a:latin typeface="Courier"/>
                <a:ea typeface="Courier"/>
                <a:cs typeface="Courier"/>
                <a:sym typeface="Courier"/>
              </a:rPr>
              <a:t>x2 </a:t>
            </a:r>
            <a:r>
              <a:rPr lang="en" sz="1500">
                <a:solidFill>
                  <a:srgbClr val="007020"/>
                </a:solidFill>
                <a:latin typeface="Courier"/>
                <a:ea typeface="Courier"/>
                <a:cs typeface="Courier"/>
                <a:sym typeface="Courier"/>
              </a:rPr>
              <a:t>&lt;-</a:t>
            </a:r>
            <a:r>
              <a:rPr lang="en" sz="1500">
                <a:latin typeface="Courier"/>
                <a:ea typeface="Courier"/>
                <a:cs typeface="Courier"/>
                <a:sym typeface="Courier"/>
              </a:rPr>
              <a:t> </a:t>
            </a:r>
            <a:r>
              <a:rPr lang="en" sz="1500">
                <a:solidFill>
                  <a:srgbClr val="06287E"/>
                </a:solidFill>
                <a:latin typeface="Courier"/>
                <a:ea typeface="Courier"/>
                <a:cs typeface="Courier"/>
                <a:sym typeface="Courier"/>
              </a:rPr>
              <a:t>rnorm</a:t>
            </a:r>
            <a:r>
              <a:rPr lang="en" sz="1500">
                <a:latin typeface="Courier"/>
                <a:ea typeface="Courier"/>
                <a:cs typeface="Courier"/>
                <a:sym typeface="Courier"/>
              </a:rPr>
              <a:t>(</a:t>
            </a:r>
            <a:r>
              <a:rPr lang="en" sz="1500">
                <a:solidFill>
                  <a:srgbClr val="40A070"/>
                </a:solidFill>
                <a:latin typeface="Courier"/>
                <a:ea typeface="Courier"/>
                <a:cs typeface="Courier"/>
                <a:sym typeface="Courier"/>
              </a:rPr>
              <a:t>50</a:t>
            </a:r>
            <a:r>
              <a:rPr lang="en" sz="1500">
                <a:latin typeface="Courier"/>
                <a:ea typeface="Courier"/>
                <a:cs typeface="Courier"/>
                <a:sym typeface="Courier"/>
              </a:rPr>
              <a:t>, </a:t>
            </a:r>
            <a:r>
              <a:rPr lang="en" sz="1500">
                <a:solidFill>
                  <a:srgbClr val="7D9029"/>
                </a:solidFill>
                <a:latin typeface="Courier"/>
                <a:ea typeface="Courier"/>
                <a:cs typeface="Courier"/>
                <a:sym typeface="Courier"/>
              </a:rPr>
              <a:t>m =</a:t>
            </a:r>
            <a:r>
              <a:rPr lang="en" sz="1500">
                <a:solidFill>
                  <a:srgbClr val="40A070"/>
                </a:solidFill>
                <a:latin typeface="Courier"/>
                <a:ea typeface="Courier"/>
                <a:cs typeface="Courier"/>
                <a:sym typeface="Courier"/>
              </a:rPr>
              <a:t>10</a:t>
            </a:r>
            <a:r>
              <a:rPr lang="en" sz="1500">
                <a:latin typeface="Courier"/>
                <a:ea typeface="Courier"/>
                <a:cs typeface="Courier"/>
                <a:sym typeface="Courier"/>
              </a:rPr>
              <a:t>, </a:t>
            </a:r>
            <a:r>
              <a:rPr lang="en" sz="1500">
                <a:solidFill>
                  <a:srgbClr val="7D9029"/>
                </a:solidFill>
                <a:latin typeface="Courier"/>
                <a:ea typeface="Courier"/>
                <a:cs typeface="Courier"/>
                <a:sym typeface="Courier"/>
              </a:rPr>
              <a:t>sd =</a:t>
            </a:r>
            <a:r>
              <a:rPr lang="en" sz="1500">
                <a:latin typeface="Courier"/>
                <a:ea typeface="Courier"/>
                <a:cs typeface="Courier"/>
                <a:sym typeface="Courier"/>
              </a:rPr>
              <a:t> </a:t>
            </a:r>
            <a:r>
              <a:rPr lang="en" sz="1500">
                <a:solidFill>
                  <a:srgbClr val="40A070"/>
                </a:solidFill>
                <a:latin typeface="Courier"/>
                <a:ea typeface="Courier"/>
                <a:cs typeface="Courier"/>
                <a:sym typeface="Courier"/>
              </a:rPr>
              <a:t>3</a:t>
            </a:r>
            <a:r>
              <a:rPr lang="en" sz="1500">
                <a:latin typeface="Courier"/>
                <a:ea typeface="Courier"/>
                <a:cs typeface="Courier"/>
                <a:sym typeface="Courier"/>
              </a:rPr>
              <a:t>)</a:t>
            </a:r>
            <a:r>
              <a:rPr lang="en" sz="1500"/>
              <a:t/>
            </a:r>
            <a:br>
              <a:rPr lang="en" sz="1500"/>
            </a:br>
            <a:r>
              <a:rPr lang="en" sz="1500">
                <a:latin typeface="Courier"/>
                <a:ea typeface="Courier"/>
                <a:cs typeface="Courier"/>
                <a:sym typeface="Courier"/>
              </a:rPr>
              <a:t>a2 </a:t>
            </a:r>
            <a:r>
              <a:rPr lang="en" sz="1500">
                <a:solidFill>
                  <a:srgbClr val="007020"/>
                </a:solidFill>
                <a:latin typeface="Courier"/>
                <a:ea typeface="Courier"/>
                <a:cs typeface="Courier"/>
                <a:sym typeface="Courier"/>
              </a:rPr>
              <a:t>=</a:t>
            </a:r>
            <a:r>
              <a:rPr lang="en" sz="1500">
                <a:latin typeface="Courier"/>
                <a:ea typeface="Courier"/>
                <a:cs typeface="Courier"/>
                <a:sym typeface="Courier"/>
              </a:rPr>
              <a:t> </a:t>
            </a:r>
            <a:r>
              <a:rPr lang="en" sz="1500">
                <a:solidFill>
                  <a:srgbClr val="40A070"/>
                </a:solidFill>
                <a:latin typeface="Courier"/>
                <a:ea typeface="Courier"/>
                <a:cs typeface="Courier"/>
                <a:sym typeface="Courier"/>
              </a:rPr>
              <a:t>10</a:t>
            </a:r>
            <a:r>
              <a:rPr lang="en" sz="1500"/>
              <a:t/>
            </a:r>
            <a:br>
              <a:rPr lang="en" sz="1500"/>
            </a:br>
            <a:r>
              <a:rPr lang="en" sz="1500">
                <a:latin typeface="Courier"/>
                <a:ea typeface="Courier"/>
                <a:cs typeface="Courier"/>
                <a:sym typeface="Courier"/>
              </a:rPr>
              <a:t>b2 </a:t>
            </a:r>
            <a:r>
              <a:rPr lang="en" sz="1500">
                <a:solidFill>
                  <a:srgbClr val="007020"/>
                </a:solidFill>
                <a:latin typeface="Courier"/>
                <a:ea typeface="Courier"/>
                <a:cs typeface="Courier"/>
                <a:sym typeface="Courier"/>
              </a:rPr>
              <a:t>=</a:t>
            </a:r>
            <a:r>
              <a:rPr lang="en" sz="1500">
                <a:solidFill>
                  <a:srgbClr val="40A070"/>
                </a:solidFill>
                <a:latin typeface="Courier"/>
                <a:ea typeface="Courier"/>
                <a:cs typeface="Courier"/>
                <a:sym typeface="Courier"/>
              </a:rPr>
              <a:t>1</a:t>
            </a:r>
            <a:r>
              <a:rPr lang="en" sz="1500"/>
              <a:t/>
            </a:r>
            <a:br>
              <a:rPr lang="en" sz="1500"/>
            </a:br>
            <a:r>
              <a:rPr lang="en" sz="1500">
                <a:latin typeface="Courier"/>
                <a:ea typeface="Courier"/>
                <a:cs typeface="Courier"/>
                <a:sym typeface="Courier"/>
              </a:rPr>
              <a:t>e2 </a:t>
            </a:r>
            <a:r>
              <a:rPr lang="en" sz="1500">
                <a:solidFill>
                  <a:srgbClr val="007020"/>
                </a:solidFill>
                <a:latin typeface="Courier"/>
                <a:ea typeface="Courier"/>
                <a:cs typeface="Courier"/>
                <a:sym typeface="Courier"/>
              </a:rPr>
              <a:t>&lt;-</a:t>
            </a:r>
            <a:r>
              <a:rPr lang="en" sz="1500">
                <a:latin typeface="Courier"/>
                <a:ea typeface="Courier"/>
                <a:cs typeface="Courier"/>
                <a:sym typeface="Courier"/>
              </a:rPr>
              <a:t> </a:t>
            </a:r>
            <a:r>
              <a:rPr lang="en" sz="1500">
                <a:solidFill>
                  <a:srgbClr val="06287E"/>
                </a:solidFill>
                <a:latin typeface="Courier"/>
                <a:ea typeface="Courier"/>
                <a:cs typeface="Courier"/>
                <a:sym typeface="Courier"/>
              </a:rPr>
              <a:t>rnorm</a:t>
            </a:r>
            <a:r>
              <a:rPr lang="en" sz="1500">
                <a:latin typeface="Courier"/>
                <a:ea typeface="Courier"/>
                <a:cs typeface="Courier"/>
                <a:sym typeface="Courier"/>
              </a:rPr>
              <a:t>(</a:t>
            </a:r>
            <a:r>
              <a:rPr lang="en" sz="1500">
                <a:solidFill>
                  <a:srgbClr val="7D9029"/>
                </a:solidFill>
                <a:latin typeface="Courier"/>
                <a:ea typeface="Courier"/>
                <a:cs typeface="Courier"/>
                <a:sym typeface="Courier"/>
              </a:rPr>
              <a:t>n=</a:t>
            </a:r>
            <a:r>
              <a:rPr lang="en" sz="1500">
                <a:solidFill>
                  <a:srgbClr val="40A070"/>
                </a:solidFill>
                <a:latin typeface="Courier"/>
                <a:ea typeface="Courier"/>
                <a:cs typeface="Courier"/>
                <a:sym typeface="Courier"/>
              </a:rPr>
              <a:t>50</a:t>
            </a:r>
            <a:r>
              <a:rPr lang="en" sz="1500">
                <a:latin typeface="Courier"/>
                <a:ea typeface="Courier"/>
                <a:cs typeface="Courier"/>
                <a:sym typeface="Courier"/>
              </a:rPr>
              <a:t>, </a:t>
            </a:r>
            <a:r>
              <a:rPr lang="en" sz="1500">
                <a:solidFill>
                  <a:srgbClr val="7D9029"/>
                </a:solidFill>
                <a:latin typeface="Courier"/>
                <a:ea typeface="Courier"/>
                <a:cs typeface="Courier"/>
                <a:sym typeface="Courier"/>
              </a:rPr>
              <a:t>m=</a:t>
            </a:r>
            <a:r>
              <a:rPr lang="en" sz="1500">
                <a:solidFill>
                  <a:srgbClr val="40A070"/>
                </a:solidFill>
                <a:latin typeface="Courier"/>
                <a:ea typeface="Courier"/>
                <a:cs typeface="Courier"/>
                <a:sym typeface="Courier"/>
              </a:rPr>
              <a:t>0</a:t>
            </a:r>
            <a:r>
              <a:rPr lang="en" sz="1500">
                <a:latin typeface="Courier"/>
                <a:ea typeface="Courier"/>
                <a:cs typeface="Courier"/>
                <a:sym typeface="Courier"/>
              </a:rPr>
              <a:t>, </a:t>
            </a:r>
            <a:r>
              <a:rPr lang="en" sz="1500">
                <a:solidFill>
                  <a:srgbClr val="7D9029"/>
                </a:solidFill>
                <a:latin typeface="Courier"/>
                <a:ea typeface="Courier"/>
                <a:cs typeface="Courier"/>
                <a:sym typeface="Courier"/>
              </a:rPr>
              <a:t>sd=</a:t>
            </a:r>
            <a:r>
              <a:rPr lang="en" sz="1500">
                <a:solidFill>
                  <a:srgbClr val="40A070"/>
                </a:solidFill>
                <a:latin typeface="Courier"/>
                <a:ea typeface="Courier"/>
                <a:cs typeface="Courier"/>
                <a:sym typeface="Courier"/>
              </a:rPr>
              <a:t>4</a:t>
            </a:r>
            <a:r>
              <a:rPr lang="en" sz="1500">
                <a:latin typeface="Courier"/>
                <a:ea typeface="Courier"/>
                <a:cs typeface="Courier"/>
                <a:sym typeface="Courier"/>
              </a:rPr>
              <a:t>)</a:t>
            </a:r>
            <a:r>
              <a:rPr lang="en" sz="1500"/>
              <a:t/>
            </a:r>
            <a:br>
              <a:rPr lang="en" sz="1500"/>
            </a:br>
            <a:r>
              <a:rPr lang="en" sz="1500">
                <a:latin typeface="Courier"/>
                <a:ea typeface="Courier"/>
                <a:cs typeface="Courier"/>
                <a:sym typeface="Courier"/>
              </a:rPr>
              <a:t>y2 </a:t>
            </a:r>
            <a:r>
              <a:rPr lang="en" sz="1500">
                <a:solidFill>
                  <a:srgbClr val="007020"/>
                </a:solidFill>
                <a:latin typeface="Courier"/>
                <a:ea typeface="Courier"/>
                <a:cs typeface="Courier"/>
                <a:sym typeface="Courier"/>
              </a:rPr>
              <a:t>&lt;-</a:t>
            </a:r>
            <a:r>
              <a:rPr lang="en" sz="1500">
                <a:latin typeface="Courier"/>
                <a:ea typeface="Courier"/>
                <a:cs typeface="Courier"/>
                <a:sym typeface="Courier"/>
              </a:rPr>
              <a:t> a2</a:t>
            </a:r>
            <a:r>
              <a:rPr lang="en" sz="1500">
                <a:solidFill>
                  <a:srgbClr val="4070A0"/>
                </a:solidFill>
                <a:latin typeface="Courier"/>
                <a:ea typeface="Courier"/>
                <a:cs typeface="Courier"/>
                <a:sym typeface="Courier"/>
              </a:rPr>
              <a:t>+</a:t>
            </a:r>
            <a:r>
              <a:rPr lang="en" sz="1500">
                <a:latin typeface="Courier"/>
                <a:ea typeface="Courier"/>
                <a:cs typeface="Courier"/>
                <a:sym typeface="Courier"/>
              </a:rPr>
              <a:t>b2</a:t>
            </a:r>
            <a:r>
              <a:rPr lang="en" sz="1500">
                <a:solidFill>
                  <a:srgbClr val="4070A0"/>
                </a:solidFill>
                <a:latin typeface="Courier"/>
                <a:ea typeface="Courier"/>
                <a:cs typeface="Courier"/>
                <a:sym typeface="Courier"/>
              </a:rPr>
              <a:t>*</a:t>
            </a:r>
            <a:r>
              <a:rPr lang="en" sz="1500">
                <a:latin typeface="Courier"/>
                <a:ea typeface="Courier"/>
                <a:cs typeface="Courier"/>
                <a:sym typeface="Courier"/>
              </a:rPr>
              <a:t>x2 </a:t>
            </a:r>
            <a:r>
              <a:rPr lang="en" sz="1500">
                <a:solidFill>
                  <a:srgbClr val="4070A0"/>
                </a:solidFill>
                <a:latin typeface="Courier"/>
                <a:ea typeface="Courier"/>
                <a:cs typeface="Courier"/>
                <a:sym typeface="Courier"/>
              </a:rPr>
              <a:t>+</a:t>
            </a:r>
            <a:r>
              <a:rPr lang="en" sz="1500">
                <a:latin typeface="Courier"/>
                <a:ea typeface="Courier"/>
                <a:cs typeface="Courier"/>
                <a:sym typeface="Courier"/>
              </a:rPr>
              <a:t>e2</a:t>
            </a:r>
            <a:r>
              <a:rPr lang="en" sz="1500"/>
              <a:t/>
            </a:r>
            <a:br>
              <a:rPr lang="en" sz="1500"/>
            </a:br>
            <a:r>
              <a:rPr lang="en" sz="1500">
                <a:latin typeface="Courier"/>
                <a:ea typeface="Courier"/>
                <a:cs typeface="Courier"/>
                <a:sym typeface="Courier"/>
              </a:rPr>
              <a:t>data3 </a:t>
            </a:r>
            <a:r>
              <a:rPr lang="en" sz="1500">
                <a:solidFill>
                  <a:srgbClr val="007020"/>
                </a:solidFill>
                <a:latin typeface="Courier"/>
                <a:ea typeface="Courier"/>
                <a:cs typeface="Courier"/>
                <a:sym typeface="Courier"/>
              </a:rPr>
              <a:t>&lt;-</a:t>
            </a:r>
            <a:r>
              <a:rPr lang="en" sz="1500">
                <a:latin typeface="Courier"/>
                <a:ea typeface="Courier"/>
                <a:cs typeface="Courier"/>
                <a:sym typeface="Courier"/>
              </a:rPr>
              <a:t> </a:t>
            </a:r>
            <a:r>
              <a:rPr lang="en" sz="1500">
                <a:solidFill>
                  <a:srgbClr val="06287E"/>
                </a:solidFill>
                <a:latin typeface="Courier"/>
                <a:ea typeface="Courier"/>
                <a:cs typeface="Courier"/>
                <a:sym typeface="Courier"/>
              </a:rPr>
              <a:t>data.frame</a:t>
            </a:r>
            <a:r>
              <a:rPr lang="en" sz="1500">
                <a:latin typeface="Courier"/>
                <a:ea typeface="Courier"/>
                <a:cs typeface="Courier"/>
                <a:sym typeface="Courier"/>
              </a:rPr>
              <a:t>(x2,y2)</a:t>
            </a:r>
            <a:r>
              <a:rPr lang="en" sz="1500"/>
              <a:t/>
            </a:r>
            <a:br>
              <a:rPr lang="en" sz="1500"/>
            </a:br>
            <a:r>
              <a:rPr lang="en" sz="1500">
                <a:latin typeface="Courier"/>
                <a:ea typeface="Courier"/>
                <a:cs typeface="Courier"/>
                <a:sym typeface="Courier"/>
              </a:rPr>
              <a:t>data3</a:t>
            </a:r>
            <a:r>
              <a:rPr lang="en" sz="1500">
                <a:solidFill>
                  <a:srgbClr val="4070A0"/>
                </a:solidFill>
                <a:latin typeface="Courier"/>
                <a:ea typeface="Courier"/>
                <a:cs typeface="Courier"/>
                <a:sym typeface="Courier"/>
              </a:rPr>
              <a:t>$</a:t>
            </a:r>
            <a:r>
              <a:rPr lang="en" sz="1500">
                <a:latin typeface="Courier"/>
                <a:ea typeface="Courier"/>
                <a:cs typeface="Courier"/>
                <a:sym typeface="Courier"/>
              </a:rPr>
              <a:t>group </a:t>
            </a:r>
            <a:r>
              <a:rPr lang="en" sz="1500">
                <a:solidFill>
                  <a:srgbClr val="007020"/>
                </a:solidFill>
                <a:latin typeface="Courier"/>
                <a:ea typeface="Courier"/>
                <a:cs typeface="Courier"/>
                <a:sym typeface="Courier"/>
              </a:rPr>
              <a:t>=</a:t>
            </a:r>
            <a:r>
              <a:rPr lang="en" sz="1500">
                <a:latin typeface="Courier"/>
                <a:ea typeface="Courier"/>
                <a:cs typeface="Courier"/>
                <a:sym typeface="Courier"/>
              </a:rPr>
              <a:t> </a:t>
            </a:r>
            <a:r>
              <a:rPr lang="en" sz="1500">
                <a:solidFill>
                  <a:srgbClr val="4070A0"/>
                </a:solidFill>
                <a:latin typeface="Courier"/>
                <a:ea typeface="Courier"/>
                <a:cs typeface="Courier"/>
                <a:sym typeface="Courier"/>
              </a:rPr>
              <a:t>"large.residuals"</a:t>
            </a:r>
            <a:r>
              <a:rPr lang="en" sz="1500"/>
              <a:t/>
            </a:r>
            <a:br>
              <a:rPr lang="en" sz="1500"/>
            </a:br>
            <a:r>
              <a:rPr lang="en" sz="1500">
                <a:solidFill>
                  <a:srgbClr val="06287E"/>
                </a:solidFill>
                <a:latin typeface="Courier"/>
                <a:ea typeface="Courier"/>
                <a:cs typeface="Courier"/>
                <a:sym typeface="Courier"/>
              </a:rPr>
              <a:t>plot</a:t>
            </a:r>
            <a:r>
              <a:rPr lang="en" sz="1500">
                <a:latin typeface="Courier"/>
                <a:ea typeface="Courier"/>
                <a:cs typeface="Courier"/>
                <a:sym typeface="Courier"/>
              </a:rPr>
              <a:t>(y2</a:t>
            </a:r>
            <a:r>
              <a:rPr lang="en" sz="1500">
                <a:solidFill>
                  <a:srgbClr val="4070A0"/>
                </a:solidFill>
                <a:latin typeface="Courier"/>
                <a:ea typeface="Courier"/>
                <a:cs typeface="Courier"/>
                <a:sym typeface="Courier"/>
              </a:rPr>
              <a:t>~</a:t>
            </a:r>
            <a:r>
              <a:rPr lang="en" sz="1500">
                <a:latin typeface="Courier"/>
                <a:ea typeface="Courier"/>
                <a:cs typeface="Courier"/>
                <a:sym typeface="Courier"/>
              </a:rPr>
              <a:t>x2)</a:t>
            </a:r>
            <a:r>
              <a:rPr lang="en" sz="1500"/>
              <a:t/>
            </a:r>
            <a:br>
              <a:rPr lang="en" sz="1500"/>
            </a:br>
            <a:r>
              <a:rPr lang="en" sz="1500">
                <a:solidFill>
                  <a:srgbClr val="06287E"/>
                </a:solidFill>
                <a:latin typeface="Courier"/>
                <a:ea typeface="Courier"/>
                <a:cs typeface="Courier"/>
                <a:sym typeface="Courier"/>
              </a:rPr>
              <a:t>abline</a:t>
            </a:r>
            <a:r>
              <a:rPr lang="en" sz="1500">
                <a:latin typeface="Courier"/>
                <a:ea typeface="Courier"/>
                <a:cs typeface="Courier"/>
                <a:sym typeface="Courier"/>
              </a:rPr>
              <a:t>(</a:t>
            </a:r>
            <a:r>
              <a:rPr lang="en" sz="1500">
                <a:solidFill>
                  <a:srgbClr val="06287E"/>
                </a:solidFill>
                <a:latin typeface="Courier"/>
                <a:ea typeface="Courier"/>
                <a:cs typeface="Courier"/>
                <a:sym typeface="Courier"/>
              </a:rPr>
              <a:t>coef</a:t>
            </a:r>
            <a:r>
              <a:rPr lang="en" sz="1500">
                <a:latin typeface="Courier"/>
                <a:ea typeface="Courier"/>
                <a:cs typeface="Courier"/>
                <a:sym typeface="Courier"/>
              </a:rPr>
              <a:t>(</a:t>
            </a:r>
            <a:r>
              <a:rPr lang="en" sz="1500">
                <a:solidFill>
                  <a:srgbClr val="06287E"/>
                </a:solidFill>
                <a:latin typeface="Courier"/>
                <a:ea typeface="Courier"/>
                <a:cs typeface="Courier"/>
                <a:sym typeface="Courier"/>
              </a:rPr>
              <a:t>lm</a:t>
            </a:r>
            <a:r>
              <a:rPr lang="en" sz="1500">
                <a:latin typeface="Courier"/>
                <a:ea typeface="Courier"/>
                <a:cs typeface="Courier"/>
                <a:sym typeface="Courier"/>
              </a:rPr>
              <a:t>(y</a:t>
            </a:r>
            <a:r>
              <a:rPr lang="en" sz="1500">
                <a:solidFill>
                  <a:srgbClr val="4070A0"/>
                </a:solidFill>
                <a:latin typeface="Courier"/>
                <a:ea typeface="Courier"/>
                <a:cs typeface="Courier"/>
                <a:sym typeface="Courier"/>
              </a:rPr>
              <a:t>~</a:t>
            </a:r>
            <a:r>
              <a:rPr lang="en" sz="1500">
                <a:latin typeface="Courier"/>
                <a:ea typeface="Courier"/>
                <a:cs typeface="Courier"/>
                <a:sym typeface="Courier"/>
              </a:rPr>
              <a:t>x)))</a:t>
            </a:r>
            <a:r>
              <a:rPr lang="en" sz="1500"/>
              <a:t/>
            </a:r>
            <a:br>
              <a:rPr lang="en" sz="1500"/>
            </a:br>
            <a:r>
              <a:rPr lang="en" sz="1500">
                <a:solidFill>
                  <a:srgbClr val="06287E"/>
                </a:solidFill>
                <a:latin typeface="Courier"/>
                <a:ea typeface="Courier"/>
                <a:cs typeface="Courier"/>
                <a:sym typeface="Courier"/>
              </a:rPr>
              <a:t>title</a:t>
            </a:r>
            <a:r>
              <a:rPr lang="en" sz="1500">
                <a:latin typeface="Courier"/>
                <a:ea typeface="Courier"/>
                <a:cs typeface="Courier"/>
                <a:sym typeface="Courier"/>
              </a:rPr>
              <a:t>(</a:t>
            </a:r>
            <a:r>
              <a:rPr lang="en" sz="1500">
                <a:solidFill>
                  <a:srgbClr val="4070A0"/>
                </a:solidFill>
                <a:latin typeface="Courier"/>
                <a:ea typeface="Courier"/>
                <a:cs typeface="Courier"/>
                <a:sym typeface="Courier"/>
              </a:rPr>
              <a:t>"more error"</a:t>
            </a:r>
            <a:r>
              <a:rPr lang="en" sz="1500">
                <a:latin typeface="Courier"/>
                <a:ea typeface="Courier"/>
                <a:cs typeface="Courier"/>
                <a:sym typeface="Courier"/>
              </a:rPr>
              <a:t>)</a:t>
            </a:r>
            <a:endParaRPr sz="1500"/>
          </a:p>
        </p:txBody>
      </p:sp>
      <p:pic>
        <p:nvPicPr>
          <p:cNvPr id="558" name="Google Shape;558;p91" descr="QuantitativetypologyR_files/figure-pptx/unnamed-chunk-46-1.png"/>
          <p:cNvPicPr preferRelativeResize="0"/>
          <p:nvPr/>
        </p:nvPicPr>
        <p:blipFill rotWithShape="1">
          <a:blip r:embed="rId3">
            <a:alphaModFix/>
          </a:blip>
          <a:srcRect/>
          <a:stretch/>
        </p:blipFill>
        <p:spPr>
          <a:xfrm>
            <a:off x="4249475" y="983975"/>
            <a:ext cx="4894525" cy="3920500"/>
          </a:xfrm>
          <a:prstGeom prst="rect">
            <a:avLst/>
          </a:prstGeom>
          <a:noFill/>
          <a:ln>
            <a:noFill/>
          </a:ln>
        </p:spPr>
      </p:pic>
      <p:sp>
        <p:nvSpPr>
          <p:cNvPr id="559" name="Google Shape;559;p91"/>
          <p:cNvSpPr txBox="1">
            <a:spLocks noGrp="1"/>
          </p:cNvSpPr>
          <p:nvPr>
            <p:ph type="title"/>
          </p:nvPr>
        </p:nvSpPr>
        <p:spPr>
          <a:xfrm>
            <a:off x="457199" y="204825"/>
            <a:ext cx="5554800" cy="87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sz="2800" b="1"/>
              <a:t>Linear model </a:t>
            </a:r>
            <a:r>
              <a:rPr lang="en" sz="2800"/>
              <a:t>(more error</a:t>
            </a:r>
            <a:r>
              <a:rPr lang="en" sz="2800" b="1"/>
              <a:t>)</a:t>
            </a:r>
            <a:endParaRPr sz="28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2"/>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endParaRPr/>
          </a:p>
          <a:p>
            <a:pPr marL="342900" lvl="0" indent="0" algn="l" rtl="0">
              <a:spcBef>
                <a:spcPts val="480"/>
              </a:spcBef>
              <a:spcAft>
                <a:spcPts val="0"/>
              </a:spcAft>
              <a:buClr>
                <a:srgbClr val="06287E"/>
              </a:buClr>
              <a:buSzPts val="2400"/>
              <a:buNone/>
            </a:pPr>
            <a:r>
              <a:rPr lang="en">
                <a:solidFill>
                  <a:srgbClr val="06287E"/>
                </a:solidFill>
                <a:latin typeface="Courier"/>
                <a:ea typeface="Courier"/>
                <a:cs typeface="Courier"/>
                <a:sym typeface="Courier"/>
              </a:rPr>
              <a:t>lm</a:t>
            </a:r>
            <a:r>
              <a:rPr lang="en">
                <a:latin typeface="Courier"/>
                <a:ea typeface="Courier"/>
                <a:cs typeface="Courier"/>
                <a:sym typeface="Courier"/>
              </a:rPr>
              <a:t>(y</a:t>
            </a:r>
            <a:r>
              <a:rPr lang="en">
                <a:solidFill>
                  <a:srgbClr val="4070A0"/>
                </a:solidFill>
                <a:latin typeface="Courier"/>
                <a:ea typeface="Courier"/>
                <a:cs typeface="Courier"/>
                <a:sym typeface="Courier"/>
              </a:rPr>
              <a:t>~</a:t>
            </a:r>
            <a:r>
              <a:rPr lang="en">
                <a:latin typeface="Courier"/>
                <a:ea typeface="Courier"/>
                <a:cs typeface="Courier"/>
                <a:sym typeface="Courier"/>
              </a:rPr>
              <a:t>x)</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Call:</a:t>
            </a:r>
            <a:br>
              <a:rPr lang="en">
                <a:latin typeface="Courier"/>
                <a:ea typeface="Courier"/>
                <a:cs typeface="Courier"/>
                <a:sym typeface="Courier"/>
              </a:rPr>
            </a:br>
            <a:r>
              <a:rPr lang="en">
                <a:latin typeface="Courier"/>
                <a:ea typeface="Courier"/>
                <a:cs typeface="Courier"/>
                <a:sym typeface="Courier"/>
              </a:rPr>
              <a:t>## lm(formula = y ~ x)</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Coefficients:</a:t>
            </a:r>
            <a:br>
              <a:rPr lang="en">
                <a:latin typeface="Courier"/>
                <a:ea typeface="Courier"/>
                <a:cs typeface="Courier"/>
                <a:sym typeface="Courier"/>
              </a:rPr>
            </a:br>
            <a:r>
              <a:rPr lang="en">
                <a:latin typeface="Courier"/>
                <a:ea typeface="Courier"/>
                <a:cs typeface="Courier"/>
                <a:sym typeface="Courier"/>
              </a:rPr>
              <a:t>## (Intercept)            x  </a:t>
            </a:r>
            <a:br>
              <a:rPr lang="en">
                <a:latin typeface="Courier"/>
                <a:ea typeface="Courier"/>
                <a:cs typeface="Courier"/>
                <a:sym typeface="Courier"/>
              </a:rPr>
            </a:br>
            <a:r>
              <a:rPr lang="en">
                <a:latin typeface="Courier"/>
                <a:ea typeface="Courier"/>
                <a:cs typeface="Courier"/>
                <a:sym typeface="Courier"/>
              </a:rPr>
              <a:t>##      10.291        1.036</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93"/>
          <p:cNvSpPr txBox="1">
            <a:spLocks noGrp="1"/>
          </p:cNvSpPr>
          <p:nvPr>
            <p:ph type="title"/>
          </p:nvPr>
        </p:nvSpPr>
        <p:spPr>
          <a:xfrm>
            <a:off x="600625" y="175250"/>
            <a:ext cx="6665100" cy="613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sz="2800" b="1"/>
              <a:t>Linear models and error</a:t>
            </a:r>
            <a:endParaRPr sz="2800"/>
          </a:p>
        </p:txBody>
      </p:sp>
      <p:pic>
        <p:nvPicPr>
          <p:cNvPr id="570" name="Google Shape;570;p93" descr="QuantitativetypologyR_files/figure-pptx/unnamed-chunk-47-1.png"/>
          <p:cNvPicPr preferRelativeResize="0"/>
          <p:nvPr/>
        </p:nvPicPr>
        <p:blipFill rotWithShape="1">
          <a:blip r:embed="rId3">
            <a:alphaModFix/>
          </a:blip>
          <a:srcRect/>
          <a:stretch/>
        </p:blipFill>
        <p:spPr>
          <a:xfrm>
            <a:off x="1835975" y="788750"/>
            <a:ext cx="5277428" cy="422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Datasets</a:t>
            </a:r>
            <a:endParaRPr/>
          </a:p>
        </p:txBody>
      </p:sp>
      <p:sp>
        <p:nvSpPr>
          <p:cNvPr id="121" name="Google Shape;121;p22"/>
          <p:cNvSpPr txBox="1">
            <a:spLocks noGrp="1"/>
          </p:cNvSpPr>
          <p:nvPr>
            <p:ph type="body" idx="1"/>
          </p:nvPr>
        </p:nvSpPr>
        <p:spPr>
          <a:xfrm>
            <a:off x="457200" y="1200151"/>
            <a:ext cx="82296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
              <a:t>levshina_ldt.csv</a:t>
            </a:r>
            <a:endParaRPr/>
          </a:p>
          <a:p>
            <a:pPr marL="0" lvl="0" indent="0" algn="l" rtl="0">
              <a:spcBef>
                <a:spcPts val="1200"/>
              </a:spcBef>
              <a:spcAft>
                <a:spcPts val="0"/>
              </a:spcAft>
              <a:buNone/>
            </a:pPr>
            <a:r>
              <a:rPr lang="en"/>
              <a:t>araonavowels.csv</a:t>
            </a:r>
            <a:endParaRPr/>
          </a:p>
          <a:p>
            <a:pPr marL="0" lvl="0" indent="0" algn="l" rtl="0">
              <a:spcBef>
                <a:spcPts val="1200"/>
              </a:spcBef>
              <a:spcAft>
                <a:spcPts val="0"/>
              </a:spcAft>
              <a:buNone/>
            </a:pPr>
            <a:r>
              <a:rPr lang="en"/>
              <a:t>inventories.clean.csv</a:t>
            </a:r>
            <a:endParaRPr/>
          </a:p>
          <a:p>
            <a:pPr marL="0" lvl="0" indent="0" algn="l" rtl="0">
              <a:spcBef>
                <a:spcPts val="1200"/>
              </a:spcBef>
              <a:spcAft>
                <a:spcPts val="1200"/>
              </a:spcAft>
              <a:buNone/>
            </a:pPr>
            <a:endParaRPr/>
          </a:p>
        </p:txBody>
      </p:sp>
      <p:sp>
        <p:nvSpPr>
          <p:cNvPr id="122" name="Google Shape;122;p22"/>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4"/>
          <p:cNvSpPr txBox="1">
            <a:spLocks noGrp="1"/>
          </p:cNvSpPr>
          <p:nvPr>
            <p:ph type="body" idx="1"/>
          </p:nvPr>
        </p:nvSpPr>
        <p:spPr>
          <a:xfrm>
            <a:off x="585900" y="1366225"/>
            <a:ext cx="8318100" cy="3777300"/>
          </a:xfrm>
          <a:prstGeom prst="rect">
            <a:avLst/>
          </a:prstGeom>
          <a:noFill/>
          <a:ln>
            <a:noFill/>
          </a:ln>
        </p:spPr>
        <p:txBody>
          <a:bodyPr spcFirstLastPara="1" wrap="square" lIns="91425" tIns="45700" rIns="91425" bIns="45700" anchor="t" anchorCtr="0">
            <a:noAutofit/>
          </a:bodyPr>
          <a:lstStyle/>
          <a:p>
            <a:pPr marL="457200" lvl="0" indent="457200" algn="l" rtl="0">
              <a:spcBef>
                <a:spcPts val="480"/>
              </a:spcBef>
              <a:spcAft>
                <a:spcPts val="0"/>
              </a:spcAft>
              <a:buClr>
                <a:srgbClr val="06287E"/>
              </a:buClr>
              <a:buSzPts val="2400"/>
              <a:buNone/>
            </a:pPr>
            <a:r>
              <a:rPr lang="en" sz="1100">
                <a:solidFill>
                  <a:srgbClr val="06287E"/>
                </a:solidFill>
                <a:latin typeface="Courier"/>
                <a:ea typeface="Courier"/>
                <a:cs typeface="Courier"/>
                <a:sym typeface="Courier"/>
              </a:rPr>
              <a:t>summary</a:t>
            </a:r>
            <a:r>
              <a:rPr lang="en" sz="1100">
                <a:latin typeface="Courier"/>
                <a:ea typeface="Courier"/>
                <a:cs typeface="Courier"/>
                <a:sym typeface="Courier"/>
              </a:rPr>
              <a:t>(</a:t>
            </a:r>
            <a:r>
              <a:rPr lang="en" sz="1100">
                <a:solidFill>
                  <a:srgbClr val="06287E"/>
                </a:solidFill>
                <a:latin typeface="Courier"/>
                <a:ea typeface="Courier"/>
                <a:cs typeface="Courier"/>
                <a:sym typeface="Courier"/>
              </a:rPr>
              <a:t>lm</a:t>
            </a:r>
            <a:r>
              <a:rPr lang="en" sz="1100">
                <a:latin typeface="Courier"/>
                <a:ea typeface="Courier"/>
                <a:cs typeface="Courier"/>
                <a:sym typeface="Courier"/>
              </a:rPr>
              <a:t>(y1</a:t>
            </a:r>
            <a:r>
              <a:rPr lang="en" sz="1100">
                <a:solidFill>
                  <a:srgbClr val="4070A0"/>
                </a:solidFill>
                <a:latin typeface="Courier"/>
                <a:ea typeface="Courier"/>
                <a:cs typeface="Courier"/>
                <a:sym typeface="Courier"/>
              </a:rPr>
              <a:t>~</a:t>
            </a:r>
            <a:r>
              <a:rPr lang="en" sz="1100">
                <a:latin typeface="Courier"/>
                <a:ea typeface="Courier"/>
                <a:cs typeface="Courier"/>
                <a:sym typeface="Courier"/>
              </a:rPr>
              <a:t>x1))</a:t>
            </a:r>
            <a:endParaRPr sz="1100"/>
          </a:p>
          <a:p>
            <a:pPr marL="800100" lvl="0" indent="0" algn="l" rtl="0">
              <a:spcBef>
                <a:spcPts val="480"/>
              </a:spcBef>
              <a:spcAft>
                <a:spcPts val="1200"/>
              </a:spcAft>
              <a:buClr>
                <a:schemeClr val="dk1"/>
              </a:buClr>
              <a:buSzPts val="2400"/>
              <a:buNone/>
            </a:pPr>
            <a:r>
              <a:rPr lang="en" sz="1100">
                <a:latin typeface="Courier"/>
                <a:ea typeface="Courier"/>
                <a:cs typeface="Courier"/>
                <a:sym typeface="Courier"/>
              </a:rPr>
              <a:t>## </a:t>
            </a:r>
            <a:br>
              <a:rPr lang="en" sz="1100">
                <a:latin typeface="Courier"/>
                <a:ea typeface="Courier"/>
                <a:cs typeface="Courier"/>
                <a:sym typeface="Courier"/>
              </a:rPr>
            </a:br>
            <a:r>
              <a:rPr lang="en" sz="1100">
                <a:latin typeface="Courier"/>
                <a:ea typeface="Courier"/>
                <a:cs typeface="Courier"/>
                <a:sym typeface="Courier"/>
              </a:rPr>
              <a:t>## Call:</a:t>
            </a:r>
            <a:br>
              <a:rPr lang="en" sz="1100">
                <a:latin typeface="Courier"/>
                <a:ea typeface="Courier"/>
                <a:cs typeface="Courier"/>
                <a:sym typeface="Courier"/>
              </a:rPr>
            </a:br>
            <a:r>
              <a:rPr lang="en" sz="1100">
                <a:latin typeface="Courier"/>
                <a:ea typeface="Courier"/>
                <a:cs typeface="Courier"/>
                <a:sym typeface="Courier"/>
              </a:rPr>
              <a:t>## lm(formula = y1 ~ x1)</a:t>
            </a:r>
            <a:br>
              <a:rPr lang="en" sz="1100">
                <a:latin typeface="Courier"/>
                <a:ea typeface="Courier"/>
                <a:cs typeface="Courier"/>
                <a:sym typeface="Courier"/>
              </a:rPr>
            </a:br>
            <a:r>
              <a:rPr lang="en" sz="1100">
                <a:latin typeface="Courier"/>
                <a:ea typeface="Courier"/>
                <a:cs typeface="Courier"/>
                <a:sym typeface="Courier"/>
              </a:rPr>
              <a:t>## </a:t>
            </a:r>
            <a:br>
              <a:rPr lang="en" sz="1100">
                <a:latin typeface="Courier"/>
                <a:ea typeface="Courier"/>
                <a:cs typeface="Courier"/>
                <a:sym typeface="Courier"/>
              </a:rPr>
            </a:br>
            <a:r>
              <a:rPr lang="en" sz="1100">
                <a:latin typeface="Courier"/>
                <a:ea typeface="Courier"/>
                <a:cs typeface="Courier"/>
                <a:sym typeface="Courier"/>
              </a:rPr>
              <a:t>## Residuals:</a:t>
            </a:r>
            <a:br>
              <a:rPr lang="en" sz="1100">
                <a:latin typeface="Courier"/>
                <a:ea typeface="Courier"/>
                <a:cs typeface="Courier"/>
                <a:sym typeface="Courier"/>
              </a:rPr>
            </a:br>
            <a:r>
              <a:rPr lang="en" sz="1100">
                <a:latin typeface="Courier"/>
                <a:ea typeface="Courier"/>
                <a:cs typeface="Courier"/>
                <a:sym typeface="Courier"/>
              </a:rPr>
              <a:t>##      Min       1Q   Median       3Q      Max </a:t>
            </a:r>
            <a:br>
              <a:rPr lang="en" sz="1100">
                <a:latin typeface="Courier"/>
                <a:ea typeface="Courier"/>
                <a:cs typeface="Courier"/>
                <a:sym typeface="Courier"/>
              </a:rPr>
            </a:br>
            <a:r>
              <a:rPr lang="en" sz="1100">
                <a:latin typeface="Courier"/>
                <a:ea typeface="Courier"/>
                <a:cs typeface="Courier"/>
                <a:sym typeface="Courier"/>
              </a:rPr>
              <a:t>## -2.46443 -0.48623 -0.02705  0.49405  2.02559 </a:t>
            </a:r>
            <a:br>
              <a:rPr lang="en" sz="1100">
                <a:latin typeface="Courier"/>
                <a:ea typeface="Courier"/>
                <a:cs typeface="Courier"/>
                <a:sym typeface="Courier"/>
              </a:rPr>
            </a:br>
            <a:r>
              <a:rPr lang="en" sz="1100">
                <a:latin typeface="Courier"/>
                <a:ea typeface="Courier"/>
                <a:cs typeface="Courier"/>
                <a:sym typeface="Courier"/>
              </a:rPr>
              <a:t>## </a:t>
            </a:r>
            <a:br>
              <a:rPr lang="en" sz="1100">
                <a:latin typeface="Courier"/>
                <a:ea typeface="Courier"/>
                <a:cs typeface="Courier"/>
                <a:sym typeface="Courier"/>
              </a:rPr>
            </a:br>
            <a:r>
              <a:rPr lang="en" sz="1100">
                <a:latin typeface="Courier"/>
                <a:ea typeface="Courier"/>
                <a:cs typeface="Courier"/>
                <a:sym typeface="Courier"/>
              </a:rPr>
              <a:t>## Coefficients:</a:t>
            </a:r>
            <a:br>
              <a:rPr lang="en" sz="1100">
                <a:latin typeface="Courier"/>
                <a:ea typeface="Courier"/>
                <a:cs typeface="Courier"/>
                <a:sym typeface="Courier"/>
              </a:rPr>
            </a:br>
            <a:r>
              <a:rPr lang="en" sz="1100">
                <a:latin typeface="Courier"/>
                <a:ea typeface="Courier"/>
                <a:cs typeface="Courier"/>
                <a:sym typeface="Courier"/>
              </a:rPr>
              <a:t>##             Estimate Std. Error t value Pr(&gt;|t|)    </a:t>
            </a:r>
            <a:br>
              <a:rPr lang="en" sz="1100">
                <a:latin typeface="Courier"/>
                <a:ea typeface="Courier"/>
                <a:cs typeface="Courier"/>
                <a:sym typeface="Courier"/>
              </a:rPr>
            </a:br>
            <a:r>
              <a:rPr lang="en" sz="1100">
                <a:latin typeface="Courier"/>
                <a:ea typeface="Courier"/>
                <a:cs typeface="Courier"/>
                <a:sym typeface="Courier"/>
              </a:rPr>
              <a:t>## (Intercept) 10.26454    0.49234   20.85   &lt;2e-16 ***</a:t>
            </a:r>
            <a:br>
              <a:rPr lang="en" sz="1100">
                <a:latin typeface="Courier"/>
                <a:ea typeface="Courier"/>
                <a:cs typeface="Courier"/>
                <a:sym typeface="Courier"/>
              </a:rPr>
            </a:br>
            <a:r>
              <a:rPr lang="en" sz="1100">
                <a:latin typeface="Courier"/>
                <a:ea typeface="Courier"/>
                <a:cs typeface="Courier"/>
                <a:sym typeface="Courier"/>
              </a:rPr>
              <a:t>## x1           0.98831    0.04702   21.02   &lt;2e-16 ***</a:t>
            </a:r>
            <a:br>
              <a:rPr lang="en" sz="1100">
                <a:latin typeface="Courier"/>
                <a:ea typeface="Courier"/>
                <a:cs typeface="Courier"/>
                <a:sym typeface="Courier"/>
              </a:rPr>
            </a:br>
            <a:r>
              <a:rPr lang="en" sz="1100">
                <a:latin typeface="Courier"/>
                <a:ea typeface="Courier"/>
                <a:cs typeface="Courier"/>
                <a:sym typeface="Courier"/>
              </a:rPr>
              <a:t>## ---</a:t>
            </a:r>
            <a:br>
              <a:rPr lang="en" sz="1100">
                <a:latin typeface="Courier"/>
                <a:ea typeface="Courier"/>
                <a:cs typeface="Courier"/>
                <a:sym typeface="Courier"/>
              </a:rPr>
            </a:br>
            <a:r>
              <a:rPr lang="en" sz="1100">
                <a:latin typeface="Courier"/>
                <a:ea typeface="Courier"/>
                <a:cs typeface="Courier"/>
                <a:sym typeface="Courier"/>
              </a:rPr>
              <a:t>## Signif. codes:  0 '***' 0.001 '**' 0.01 '*' 0.05 '.' 0.1 ' ' 1</a:t>
            </a:r>
            <a:br>
              <a:rPr lang="en" sz="1100">
                <a:latin typeface="Courier"/>
                <a:ea typeface="Courier"/>
                <a:cs typeface="Courier"/>
                <a:sym typeface="Courier"/>
              </a:rPr>
            </a:br>
            <a:r>
              <a:rPr lang="en" sz="1100">
                <a:latin typeface="Courier"/>
                <a:ea typeface="Courier"/>
                <a:cs typeface="Courier"/>
                <a:sym typeface="Courier"/>
              </a:rPr>
              <a:t>## </a:t>
            </a:r>
            <a:br>
              <a:rPr lang="en" sz="1100">
                <a:latin typeface="Courier"/>
                <a:ea typeface="Courier"/>
                <a:cs typeface="Courier"/>
                <a:sym typeface="Courier"/>
              </a:rPr>
            </a:br>
            <a:r>
              <a:rPr lang="en" sz="1100">
                <a:latin typeface="Courier"/>
                <a:ea typeface="Courier"/>
                <a:cs typeface="Courier"/>
                <a:sym typeface="Courier"/>
              </a:rPr>
              <a:t>## Residual standard error: 0.9142 on 48 degrees of freedom</a:t>
            </a:r>
            <a:br>
              <a:rPr lang="en" sz="1100">
                <a:latin typeface="Courier"/>
                <a:ea typeface="Courier"/>
                <a:cs typeface="Courier"/>
                <a:sym typeface="Courier"/>
              </a:rPr>
            </a:br>
            <a:r>
              <a:rPr lang="en" sz="1100">
                <a:latin typeface="Courier"/>
                <a:ea typeface="Courier"/>
                <a:cs typeface="Courier"/>
                <a:sym typeface="Courier"/>
              </a:rPr>
              <a:t>## Multiple R-squared:  0.902,  Adjusted R-squared:    0.9 </a:t>
            </a:r>
            <a:br>
              <a:rPr lang="en" sz="1100">
                <a:latin typeface="Courier"/>
                <a:ea typeface="Courier"/>
                <a:cs typeface="Courier"/>
                <a:sym typeface="Courier"/>
              </a:rPr>
            </a:br>
            <a:r>
              <a:rPr lang="en" sz="1100">
                <a:latin typeface="Courier"/>
                <a:ea typeface="Courier"/>
                <a:cs typeface="Courier"/>
                <a:sym typeface="Courier"/>
              </a:rPr>
              <a:t>## F-statistic: 441.8 on 1 and 48 DF,  p-value: &lt; 2.2e-16</a:t>
            </a:r>
            <a:endParaRPr sz="1100"/>
          </a:p>
        </p:txBody>
      </p:sp>
      <p:sp>
        <p:nvSpPr>
          <p:cNvPr id="576" name="Google Shape;576;p94"/>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b="1"/>
              <a:t>Reading R output</a:t>
            </a:r>
            <a:endParaRPr sz="2800"/>
          </a:p>
        </p:txBody>
      </p:sp>
      <p:pic>
        <p:nvPicPr>
          <p:cNvPr id="577" name="Google Shape;577;p94"/>
          <p:cNvPicPr preferRelativeResize="0"/>
          <p:nvPr/>
        </p:nvPicPr>
        <p:blipFill>
          <a:blip r:embed="rId3">
            <a:alphaModFix/>
          </a:blip>
          <a:stretch>
            <a:fillRect/>
          </a:stretch>
        </p:blipFill>
        <p:spPr>
          <a:xfrm>
            <a:off x="5510225" y="571500"/>
            <a:ext cx="3393775" cy="205518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5"/>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endParaRPr/>
          </a:p>
          <a:p>
            <a:pPr marL="342900" lvl="0" indent="0" algn="l" rtl="0">
              <a:spcBef>
                <a:spcPts val="480"/>
              </a:spcBef>
              <a:spcAft>
                <a:spcPts val="0"/>
              </a:spcAft>
              <a:buClr>
                <a:srgbClr val="06287E"/>
              </a:buClr>
              <a:buSzPts val="2400"/>
              <a:buNone/>
            </a:pPr>
            <a:r>
              <a:rPr lang="en">
                <a:solidFill>
                  <a:srgbClr val="06287E"/>
                </a:solidFill>
                <a:latin typeface="Courier"/>
                <a:ea typeface="Courier"/>
                <a:cs typeface="Courier"/>
                <a:sym typeface="Courier"/>
              </a:rPr>
              <a:t>lm</a:t>
            </a:r>
            <a:r>
              <a:rPr lang="en">
                <a:latin typeface="Courier"/>
                <a:ea typeface="Courier"/>
                <a:cs typeface="Courier"/>
                <a:sym typeface="Courier"/>
              </a:rPr>
              <a:t>(y2</a:t>
            </a:r>
            <a:r>
              <a:rPr lang="en">
                <a:solidFill>
                  <a:srgbClr val="4070A0"/>
                </a:solidFill>
                <a:latin typeface="Courier"/>
                <a:ea typeface="Courier"/>
                <a:cs typeface="Courier"/>
                <a:sym typeface="Courier"/>
              </a:rPr>
              <a:t>~</a:t>
            </a:r>
            <a:r>
              <a:rPr lang="en">
                <a:latin typeface="Courier"/>
                <a:ea typeface="Courier"/>
                <a:cs typeface="Courier"/>
                <a:sym typeface="Courier"/>
              </a:rPr>
              <a:t>x2)</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Call:</a:t>
            </a:r>
            <a:br>
              <a:rPr lang="en">
                <a:latin typeface="Courier"/>
                <a:ea typeface="Courier"/>
                <a:cs typeface="Courier"/>
                <a:sym typeface="Courier"/>
              </a:rPr>
            </a:br>
            <a:r>
              <a:rPr lang="en">
                <a:latin typeface="Courier"/>
                <a:ea typeface="Courier"/>
                <a:cs typeface="Courier"/>
                <a:sym typeface="Courier"/>
              </a:rPr>
              <a:t>## lm(formula = y2 ~ x2)</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Coefficients:</a:t>
            </a:r>
            <a:br>
              <a:rPr lang="en">
                <a:latin typeface="Courier"/>
                <a:ea typeface="Courier"/>
                <a:cs typeface="Courier"/>
                <a:sym typeface="Courier"/>
              </a:rPr>
            </a:br>
            <a:r>
              <a:rPr lang="en">
                <a:latin typeface="Courier"/>
                <a:ea typeface="Courier"/>
                <a:cs typeface="Courier"/>
                <a:sym typeface="Courier"/>
              </a:rPr>
              <a:t>## (Intercept)           x2  </a:t>
            </a:r>
            <a:br>
              <a:rPr lang="en">
                <a:latin typeface="Courier"/>
                <a:ea typeface="Courier"/>
                <a:cs typeface="Courier"/>
                <a:sym typeface="Courier"/>
              </a:rPr>
            </a:br>
            <a:r>
              <a:rPr lang="en">
                <a:latin typeface="Courier"/>
                <a:ea typeface="Courier"/>
                <a:cs typeface="Courier"/>
                <a:sym typeface="Courier"/>
              </a:rPr>
              <a:t>##     10.2449       0.9903</a:t>
            </a:r>
            <a:endParaRPr/>
          </a:p>
        </p:txBody>
      </p:sp>
      <p:pic>
        <p:nvPicPr>
          <p:cNvPr id="583" name="Google Shape;583;p95"/>
          <p:cNvPicPr preferRelativeResize="0"/>
          <p:nvPr/>
        </p:nvPicPr>
        <p:blipFill>
          <a:blip r:embed="rId3">
            <a:alphaModFix/>
          </a:blip>
          <a:stretch>
            <a:fillRect/>
          </a:stretch>
        </p:blipFill>
        <p:spPr>
          <a:xfrm>
            <a:off x="5495925" y="1200150"/>
            <a:ext cx="2893700" cy="1929125"/>
          </a:xfrm>
          <a:prstGeom prst="rect">
            <a:avLst/>
          </a:prstGeom>
          <a:noFill/>
          <a:ln>
            <a:noFill/>
          </a:ln>
        </p:spPr>
      </p:pic>
      <p:sp>
        <p:nvSpPr>
          <p:cNvPr id="584" name="Google Shape;584;p95"/>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500"/>
              <a:buFont typeface="Calibri"/>
              <a:buNone/>
            </a:pPr>
            <a:r>
              <a:rPr lang="en" b="1"/>
              <a:t>Reading R output</a:t>
            </a:r>
            <a:endParaRPr sz="28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9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 sz="3300">
                <a:solidFill>
                  <a:schemeClr val="dk1"/>
                </a:solidFill>
                <a:latin typeface="Calibri"/>
                <a:ea typeface="Calibri"/>
                <a:cs typeface="Calibri"/>
                <a:sym typeface="Calibri"/>
              </a:rPr>
              <a:t>Length of word and mean reaction time (from Levshina)</a:t>
            </a:r>
            <a:endParaRPr/>
          </a:p>
        </p:txBody>
      </p:sp>
      <p:sp>
        <p:nvSpPr>
          <p:cNvPr id="590" name="Google Shape;590;p96"/>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lnSpcReduction="10000"/>
          </a:bodyPr>
          <a:lstStyle/>
          <a:p>
            <a:pPr marL="342900" lvl="0" indent="0" algn="l" rtl="0">
              <a:spcBef>
                <a:spcPts val="0"/>
              </a:spcBef>
              <a:spcAft>
                <a:spcPts val="0"/>
              </a:spcAft>
              <a:buClr>
                <a:schemeClr val="dk1"/>
              </a:buClr>
              <a:buSzPts val="2400"/>
              <a:buNone/>
            </a:pPr>
            <a:r>
              <a:rPr lang="en">
                <a:latin typeface="Courier"/>
                <a:ea typeface="Courier"/>
                <a:cs typeface="Courier"/>
                <a:sym typeface="Courier"/>
              </a:rPr>
              <a:t>ldt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read.csv</a:t>
            </a:r>
            <a:r>
              <a:rPr lang="en">
                <a:latin typeface="Courier"/>
                <a:ea typeface="Courier"/>
                <a:cs typeface="Courier"/>
                <a:sym typeface="Courier"/>
              </a:rPr>
              <a:t>(</a:t>
            </a:r>
            <a:r>
              <a:rPr lang="en">
                <a:solidFill>
                  <a:srgbClr val="4070A0"/>
                </a:solidFill>
                <a:latin typeface="Courier"/>
                <a:ea typeface="Courier"/>
                <a:cs typeface="Courier"/>
                <a:sym typeface="Courier"/>
              </a:rPr>
              <a:t>"/Users/Adam/Desktop/levshina.ldt.csv"</a:t>
            </a:r>
            <a:r>
              <a:rPr lang="en">
                <a:latin typeface="Courier"/>
                <a:ea typeface="Courier"/>
                <a:cs typeface="Courier"/>
                <a:sym typeface="Courier"/>
              </a:rPr>
              <a:t>, </a:t>
            </a:r>
            <a:r>
              <a:rPr lang="en">
                <a:solidFill>
                  <a:srgbClr val="7D9029"/>
                </a:solidFill>
                <a:latin typeface="Courier"/>
                <a:ea typeface="Courier"/>
                <a:cs typeface="Courier"/>
                <a:sym typeface="Courier"/>
              </a:rPr>
              <a:t>header=</a:t>
            </a:r>
            <a:r>
              <a:rPr lang="en">
                <a:latin typeface="Courier"/>
                <a:ea typeface="Courier"/>
                <a:cs typeface="Courier"/>
                <a:sym typeface="Courier"/>
              </a:rPr>
              <a:t>T)</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a:solidFill>
                  <a:srgbClr val="06287E"/>
                </a:solidFill>
                <a:latin typeface="Courier"/>
                <a:ea typeface="Courier"/>
                <a:cs typeface="Courier"/>
                <a:sym typeface="Courier"/>
              </a:rPr>
              <a:t>head</a:t>
            </a:r>
            <a:r>
              <a:rPr lang="en">
                <a:latin typeface="Courier"/>
                <a:ea typeface="Courier"/>
                <a:cs typeface="Courier"/>
                <a:sym typeface="Courier"/>
              </a:rPr>
              <a:t>(ldt)</a:t>
            </a:r>
            <a:endParaRPr/>
          </a:p>
          <a:p>
            <a:pPr marL="342900" lvl="0" indent="0" algn="l" rtl="0">
              <a:spcBef>
                <a:spcPts val="480"/>
              </a:spcBef>
              <a:spcAft>
                <a:spcPts val="1200"/>
              </a:spcAft>
              <a:buClr>
                <a:schemeClr val="dk1"/>
              </a:buClr>
              <a:buSzPts val="2400"/>
              <a:buNone/>
            </a:pPr>
            <a:r>
              <a:rPr lang="en">
                <a:latin typeface="Courier"/>
                <a:ea typeface="Courier"/>
                <a:cs typeface="Courier"/>
                <a:sym typeface="Courier"/>
              </a:rPr>
              <a:t>##              X Length Freq Mean_RT</a:t>
            </a:r>
            <a:br>
              <a:rPr lang="en">
                <a:latin typeface="Courier"/>
                <a:ea typeface="Courier"/>
                <a:cs typeface="Courier"/>
                <a:sym typeface="Courier"/>
              </a:rPr>
            </a:br>
            <a:r>
              <a:rPr lang="en">
                <a:latin typeface="Courier"/>
                <a:ea typeface="Courier"/>
                <a:cs typeface="Courier"/>
                <a:sym typeface="Courier"/>
              </a:rPr>
              <a:t>## 1     marveled      8  131  819.19</a:t>
            </a:r>
            <a:br>
              <a:rPr lang="en">
                <a:latin typeface="Courier"/>
                <a:ea typeface="Courier"/>
                <a:cs typeface="Courier"/>
                <a:sym typeface="Courier"/>
              </a:rPr>
            </a:br>
            <a:r>
              <a:rPr lang="en">
                <a:latin typeface="Courier"/>
                <a:ea typeface="Courier"/>
                <a:cs typeface="Courier"/>
                <a:sym typeface="Courier"/>
              </a:rPr>
              <a:t>## 2   persuaders     10   82  977.63</a:t>
            </a:r>
            <a:br>
              <a:rPr lang="en">
                <a:latin typeface="Courier"/>
                <a:ea typeface="Courier"/>
                <a:cs typeface="Courier"/>
                <a:sym typeface="Courier"/>
              </a:rPr>
            </a:br>
            <a:r>
              <a:rPr lang="en">
                <a:latin typeface="Courier"/>
                <a:ea typeface="Courier"/>
                <a:cs typeface="Courier"/>
                <a:sym typeface="Courier"/>
              </a:rPr>
              <a:t>## 3      midmost      7    0  908.22</a:t>
            </a:r>
            <a:br>
              <a:rPr lang="en">
                <a:latin typeface="Courier"/>
                <a:ea typeface="Courier"/>
                <a:cs typeface="Courier"/>
                <a:sym typeface="Courier"/>
              </a:rPr>
            </a:br>
            <a:r>
              <a:rPr lang="en">
                <a:latin typeface="Courier"/>
                <a:ea typeface="Courier"/>
                <a:cs typeface="Courier"/>
                <a:sym typeface="Courier"/>
              </a:rPr>
              <a:t>## 4       crutch      6  592  766.30</a:t>
            </a:r>
            <a:br>
              <a:rPr lang="en">
                <a:latin typeface="Courier"/>
                <a:ea typeface="Courier"/>
                <a:cs typeface="Courier"/>
                <a:sym typeface="Courier"/>
              </a:rPr>
            </a:br>
            <a:r>
              <a:rPr lang="en">
                <a:latin typeface="Courier"/>
                <a:ea typeface="Courier"/>
                <a:cs typeface="Courier"/>
                <a:sym typeface="Courier"/>
              </a:rPr>
              <a:t>## 5 resuspension     12    2 1125.42</a:t>
            </a:r>
            <a:br>
              <a:rPr lang="en">
                <a:latin typeface="Courier"/>
                <a:ea typeface="Courier"/>
                <a:cs typeface="Courier"/>
                <a:sym typeface="Courier"/>
              </a:rPr>
            </a:br>
            <a:r>
              <a:rPr lang="en">
                <a:latin typeface="Courier"/>
                <a:ea typeface="Courier"/>
                <a:cs typeface="Courier"/>
                <a:sym typeface="Courier"/>
              </a:rPr>
              <a:t>## 6 efflorescent     12    9  948.33</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97"/>
          <p:cNvSpPr txBox="1">
            <a:spLocks noGrp="1"/>
          </p:cNvSpPr>
          <p:nvPr>
            <p:ph type="title"/>
          </p:nvPr>
        </p:nvSpPr>
        <p:spPr>
          <a:xfrm>
            <a:off x="457200" y="232405"/>
            <a:ext cx="3008400" cy="5199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500"/>
              <a:buFont typeface="Calibri"/>
              <a:buNone/>
            </a:pPr>
            <a:r>
              <a:rPr lang="en" sz="2800" b="1"/>
              <a:t>Residuals</a:t>
            </a:r>
            <a:endParaRPr sz="2800"/>
          </a:p>
        </p:txBody>
      </p:sp>
      <p:sp>
        <p:nvSpPr>
          <p:cNvPr id="596" name="Google Shape;596;p97"/>
          <p:cNvSpPr txBox="1">
            <a:spLocks noGrp="1"/>
          </p:cNvSpPr>
          <p:nvPr>
            <p:ph type="body" idx="2"/>
          </p:nvPr>
        </p:nvSpPr>
        <p:spPr>
          <a:xfrm>
            <a:off x="424800" y="812550"/>
            <a:ext cx="8294400" cy="3518400"/>
          </a:xfrm>
          <a:prstGeom prst="rect">
            <a:avLst/>
          </a:prstGeom>
          <a:noFill/>
          <a:ln>
            <a:noFill/>
          </a:ln>
        </p:spPr>
        <p:txBody>
          <a:bodyPr spcFirstLastPara="1" wrap="square" lIns="91425" tIns="45700" rIns="91425" bIns="45700" anchor="t" anchorCtr="0">
            <a:normAutofit/>
          </a:bodyPr>
          <a:lstStyle/>
          <a:p>
            <a:pPr marL="457200" lvl="0" indent="-295275" algn="l" rtl="0">
              <a:spcBef>
                <a:spcPts val="0"/>
              </a:spcBef>
              <a:spcAft>
                <a:spcPts val="0"/>
              </a:spcAft>
              <a:buSzPts val="1050"/>
              <a:buChar char="●"/>
            </a:pPr>
            <a:r>
              <a:rPr lang="en" sz="1800"/>
              <a:t>Once a model is constructed, each y value can be associated with a residual, which is the distance between the value predicted by the line (the linear model) and the actual value</a:t>
            </a:r>
            <a:r>
              <a:rPr lang="en" sz="2000"/>
              <a:t>.</a:t>
            </a:r>
            <a:endParaRPr sz="2000"/>
          </a:p>
          <a:p>
            <a:pPr marL="0" lvl="0" indent="0" algn="l" rtl="0">
              <a:spcBef>
                <a:spcPts val="210"/>
              </a:spcBef>
              <a:spcAft>
                <a:spcPts val="0"/>
              </a:spcAft>
              <a:buClr>
                <a:schemeClr val="dk1"/>
              </a:buClr>
              <a:buSzPts val="1050"/>
              <a:buNone/>
            </a:pPr>
            <a:endParaRPr sz="1600"/>
          </a:p>
          <a:p>
            <a:pPr marL="0" lvl="0" indent="0" algn="l" rtl="0">
              <a:spcBef>
                <a:spcPts val="210"/>
              </a:spcBef>
              <a:spcAft>
                <a:spcPts val="1200"/>
              </a:spcAft>
              <a:buClr>
                <a:srgbClr val="06287E"/>
              </a:buClr>
              <a:buSzPts val="1000"/>
              <a:buNone/>
            </a:pPr>
            <a:r>
              <a:rPr lang="en" sz="1600">
                <a:solidFill>
                  <a:srgbClr val="06287E"/>
                </a:solidFill>
                <a:latin typeface="Courier"/>
                <a:ea typeface="Courier"/>
                <a:cs typeface="Courier"/>
                <a:sym typeface="Courier"/>
              </a:rPr>
              <a:t>attach</a:t>
            </a:r>
            <a:r>
              <a:rPr lang="en" sz="1600">
                <a:latin typeface="Courier"/>
                <a:ea typeface="Courier"/>
                <a:cs typeface="Courier"/>
                <a:sym typeface="Courier"/>
              </a:rPr>
              <a:t>(ldt)</a:t>
            </a:r>
            <a:r>
              <a:rPr lang="en" sz="1600"/>
              <a:t/>
            </a:r>
            <a:br>
              <a:rPr lang="en" sz="1600"/>
            </a:br>
            <a:r>
              <a:rPr lang="en" sz="1600">
                <a:solidFill>
                  <a:srgbClr val="06287E"/>
                </a:solidFill>
                <a:latin typeface="Courier"/>
                <a:ea typeface="Courier"/>
                <a:cs typeface="Courier"/>
                <a:sym typeface="Courier"/>
              </a:rPr>
              <a:t>plot</a:t>
            </a:r>
            <a:r>
              <a:rPr lang="en" sz="1600">
                <a:latin typeface="Courier"/>
                <a:ea typeface="Courier"/>
                <a:cs typeface="Courier"/>
                <a:sym typeface="Courier"/>
              </a:rPr>
              <a:t>(Mean_RT</a:t>
            </a:r>
            <a:r>
              <a:rPr lang="en" sz="1600">
                <a:solidFill>
                  <a:srgbClr val="4070A0"/>
                </a:solidFill>
                <a:latin typeface="Courier"/>
                <a:ea typeface="Courier"/>
                <a:cs typeface="Courier"/>
                <a:sym typeface="Courier"/>
              </a:rPr>
              <a:t>~</a:t>
            </a:r>
            <a:r>
              <a:rPr lang="en" sz="1600">
                <a:latin typeface="Courier"/>
                <a:ea typeface="Courier"/>
                <a:cs typeface="Courier"/>
                <a:sym typeface="Courier"/>
              </a:rPr>
              <a:t>Length)</a:t>
            </a:r>
            <a:r>
              <a:rPr lang="en" sz="1600"/>
              <a:t/>
            </a:r>
            <a:br>
              <a:rPr lang="en" sz="1600"/>
            </a:br>
            <a:r>
              <a:rPr lang="en" sz="1600">
                <a:solidFill>
                  <a:srgbClr val="06287E"/>
                </a:solidFill>
                <a:latin typeface="Courier"/>
                <a:ea typeface="Courier"/>
                <a:cs typeface="Courier"/>
                <a:sym typeface="Courier"/>
              </a:rPr>
              <a:t>abline</a:t>
            </a:r>
            <a:r>
              <a:rPr lang="en" sz="1600">
                <a:latin typeface="Courier"/>
                <a:ea typeface="Courier"/>
                <a:cs typeface="Courier"/>
                <a:sym typeface="Courier"/>
              </a:rPr>
              <a:t>(</a:t>
            </a:r>
            <a:r>
              <a:rPr lang="en" sz="1600">
                <a:solidFill>
                  <a:srgbClr val="06287E"/>
                </a:solidFill>
                <a:latin typeface="Courier"/>
                <a:ea typeface="Courier"/>
                <a:cs typeface="Courier"/>
                <a:sym typeface="Courier"/>
              </a:rPr>
              <a:t>lm</a:t>
            </a:r>
            <a:r>
              <a:rPr lang="en" sz="1600">
                <a:latin typeface="Courier"/>
                <a:ea typeface="Courier"/>
                <a:cs typeface="Courier"/>
                <a:sym typeface="Courier"/>
              </a:rPr>
              <a:t>(Mean_RT</a:t>
            </a:r>
            <a:r>
              <a:rPr lang="en" sz="1600">
                <a:solidFill>
                  <a:srgbClr val="4070A0"/>
                </a:solidFill>
                <a:latin typeface="Courier"/>
                <a:ea typeface="Courier"/>
                <a:cs typeface="Courier"/>
                <a:sym typeface="Courier"/>
              </a:rPr>
              <a:t>~</a:t>
            </a:r>
            <a:r>
              <a:rPr lang="en" sz="1600">
                <a:latin typeface="Courier"/>
                <a:ea typeface="Courier"/>
                <a:cs typeface="Courier"/>
                <a:sym typeface="Courier"/>
              </a:rPr>
              <a:t>Length)</a:t>
            </a:r>
            <a:endParaRPr sz="1600"/>
          </a:p>
        </p:txBody>
      </p:sp>
      <p:pic>
        <p:nvPicPr>
          <p:cNvPr id="597" name="Google Shape;597;p97" descr="QuantitativetypologyR_files/figure-pptx/unnamed-chunk-51-1.png"/>
          <p:cNvPicPr preferRelativeResize="0"/>
          <p:nvPr/>
        </p:nvPicPr>
        <p:blipFill rotWithShape="1">
          <a:blip r:embed="rId3">
            <a:alphaModFix/>
          </a:blip>
          <a:srcRect/>
          <a:stretch/>
        </p:blipFill>
        <p:spPr>
          <a:xfrm>
            <a:off x="4751477" y="1625100"/>
            <a:ext cx="4392523" cy="3518400"/>
          </a:xfrm>
          <a:prstGeom prst="rect">
            <a:avLst/>
          </a:prstGeom>
          <a:noFill/>
          <a:ln>
            <a:noFill/>
          </a:ln>
        </p:spPr>
      </p:pic>
      <p:pic>
        <p:nvPicPr>
          <p:cNvPr id="598" name="Google Shape;598;p97"/>
          <p:cNvPicPr preferRelativeResize="0"/>
          <p:nvPr/>
        </p:nvPicPr>
        <p:blipFill>
          <a:blip r:embed="rId4">
            <a:alphaModFix/>
          </a:blip>
          <a:stretch>
            <a:fillRect/>
          </a:stretch>
        </p:blipFill>
        <p:spPr>
          <a:xfrm>
            <a:off x="424800" y="3275974"/>
            <a:ext cx="2865300" cy="657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8"/>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500"/>
              <a:buFont typeface="Calibri"/>
              <a:buNone/>
            </a:pPr>
            <a:r>
              <a:rPr lang="en" sz="2800" b="1"/>
              <a:t>Linear model</a:t>
            </a:r>
            <a:endParaRPr sz="2800"/>
          </a:p>
        </p:txBody>
      </p:sp>
      <p:sp>
        <p:nvSpPr>
          <p:cNvPr id="604" name="Google Shape;604;p98"/>
          <p:cNvSpPr txBox="1">
            <a:spLocks noGrp="1"/>
          </p:cNvSpPr>
          <p:nvPr>
            <p:ph type="body" idx="2"/>
          </p:nvPr>
        </p:nvSpPr>
        <p:spPr>
          <a:xfrm>
            <a:off x="457200" y="1361825"/>
            <a:ext cx="3474600" cy="3518400"/>
          </a:xfrm>
          <a:prstGeom prst="rect">
            <a:avLst/>
          </a:prstGeom>
          <a:noFill/>
          <a:ln>
            <a:noFill/>
          </a:ln>
        </p:spPr>
        <p:txBody>
          <a:bodyPr spcFirstLastPara="1" wrap="square" lIns="91425" tIns="45700" rIns="91425" bIns="45700" anchor="t" anchorCtr="0">
            <a:normAutofit/>
          </a:bodyPr>
          <a:lstStyle/>
          <a:p>
            <a:pPr marL="457200" lvl="0" indent="-342900" algn="l" rtl="0">
              <a:spcBef>
                <a:spcPts val="0"/>
              </a:spcBef>
              <a:spcAft>
                <a:spcPts val="0"/>
              </a:spcAft>
              <a:buSzPts val="1800"/>
              <a:buChar char="●"/>
            </a:pPr>
            <a:r>
              <a:rPr lang="en" sz="1800"/>
              <a:t>A linear model chooses a slope (b) and an intercept (a) that gets the SSE as low as possible.</a:t>
            </a:r>
            <a:endParaRPr sz="1800"/>
          </a:p>
          <a:p>
            <a:pPr marL="457200" lvl="0" indent="-342900" algn="l" rtl="0">
              <a:spcBef>
                <a:spcPts val="0"/>
              </a:spcBef>
              <a:spcAft>
                <a:spcPts val="0"/>
              </a:spcAft>
              <a:buSzPts val="1800"/>
              <a:buChar char="●"/>
            </a:pPr>
            <a:r>
              <a:rPr lang="en" sz="1800"/>
              <a:t>Sum of squared errors - the distances of the all the residuals added up</a:t>
            </a:r>
            <a:endParaRPr sz="1800"/>
          </a:p>
          <a:p>
            <a:pPr marL="0" lvl="0" indent="0" algn="l" rtl="0">
              <a:spcBef>
                <a:spcPts val="210"/>
              </a:spcBef>
              <a:spcAft>
                <a:spcPts val="0"/>
              </a:spcAft>
              <a:buClr>
                <a:schemeClr val="dk1"/>
              </a:buClr>
              <a:buSzPts val="1050"/>
              <a:buNone/>
            </a:pPr>
            <a:endParaRPr/>
          </a:p>
          <a:p>
            <a:pPr marL="0" lvl="0" indent="0" algn="l" rtl="0">
              <a:spcBef>
                <a:spcPts val="210"/>
              </a:spcBef>
              <a:spcAft>
                <a:spcPts val="1200"/>
              </a:spcAft>
              <a:buClr>
                <a:schemeClr val="dk1"/>
              </a:buClr>
              <a:buSzPts val="1000"/>
              <a:buNone/>
            </a:pPr>
            <a:endParaRPr/>
          </a:p>
        </p:txBody>
      </p:sp>
      <p:pic>
        <p:nvPicPr>
          <p:cNvPr id="605" name="Google Shape;605;p98" descr="QuantitativetypologyR_files/figure-pptx/unnamed-chunk-52-1.png"/>
          <p:cNvPicPr preferRelativeResize="0"/>
          <p:nvPr/>
        </p:nvPicPr>
        <p:blipFill rotWithShape="1">
          <a:blip r:embed="rId3">
            <a:alphaModFix/>
          </a:blip>
          <a:srcRect/>
          <a:stretch/>
        </p:blipFill>
        <p:spPr>
          <a:xfrm>
            <a:off x="4038600" y="1076325"/>
            <a:ext cx="5105400" cy="4089400"/>
          </a:xfrm>
          <a:prstGeom prst="rect">
            <a:avLst/>
          </a:prstGeom>
          <a:noFill/>
          <a:ln>
            <a:noFill/>
          </a:ln>
        </p:spPr>
      </p:pic>
      <p:pic>
        <p:nvPicPr>
          <p:cNvPr id="606" name="Google Shape;606;p98"/>
          <p:cNvPicPr preferRelativeResize="0"/>
          <p:nvPr/>
        </p:nvPicPr>
        <p:blipFill>
          <a:blip r:embed="rId4">
            <a:alphaModFix/>
          </a:blip>
          <a:stretch>
            <a:fillRect/>
          </a:stretch>
        </p:blipFill>
        <p:spPr>
          <a:xfrm>
            <a:off x="5084850" y="402400"/>
            <a:ext cx="2843752" cy="6738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9"/>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500"/>
              <a:buFont typeface="Calibri"/>
              <a:buNone/>
            </a:pPr>
            <a:r>
              <a:rPr lang="en" sz="2800" b="1"/>
              <a:t>Linear model</a:t>
            </a:r>
            <a:endParaRPr sz="2800"/>
          </a:p>
        </p:txBody>
      </p:sp>
      <p:sp>
        <p:nvSpPr>
          <p:cNvPr id="612" name="Google Shape;612;p99"/>
          <p:cNvSpPr txBox="1">
            <a:spLocks noGrp="1"/>
          </p:cNvSpPr>
          <p:nvPr>
            <p:ph type="body" idx="2"/>
          </p:nvPr>
        </p:nvSpPr>
        <p:spPr>
          <a:xfrm>
            <a:off x="457200" y="1413500"/>
            <a:ext cx="3008400" cy="2590800"/>
          </a:xfrm>
          <a:prstGeom prst="rect">
            <a:avLst/>
          </a:prstGeom>
          <a:noFill/>
          <a:ln>
            <a:noFill/>
          </a:ln>
        </p:spPr>
        <p:txBody>
          <a:bodyPr spcFirstLastPara="1" wrap="square" lIns="91425" tIns="45700" rIns="91425" bIns="45700" anchor="t" anchorCtr="0">
            <a:normAutofit fontScale="92500"/>
          </a:bodyPr>
          <a:lstStyle/>
          <a:p>
            <a:pPr marL="457200" lvl="0" indent="-355600" algn="l" rtl="0">
              <a:spcBef>
                <a:spcPts val="0"/>
              </a:spcBef>
              <a:spcAft>
                <a:spcPts val="0"/>
              </a:spcAft>
              <a:buSzPts val="2000"/>
              <a:buChar char="●"/>
            </a:pPr>
            <a:r>
              <a:rPr lang="en" sz="2000"/>
              <a:t>The values from a linear model are basically comparing the sum of squared error of just the values of y, to the sum of squared error of the linear model.</a:t>
            </a:r>
            <a:endParaRPr sz="2000"/>
          </a:p>
          <a:p>
            <a:pPr marL="0" lvl="0" indent="0" algn="l" rtl="0">
              <a:spcBef>
                <a:spcPts val="210"/>
              </a:spcBef>
              <a:spcAft>
                <a:spcPts val="1200"/>
              </a:spcAft>
              <a:buClr>
                <a:srgbClr val="06287E"/>
              </a:buClr>
              <a:buSzPts val="1000"/>
              <a:buNone/>
            </a:pPr>
            <a:endParaRPr/>
          </a:p>
        </p:txBody>
      </p:sp>
      <p:pic>
        <p:nvPicPr>
          <p:cNvPr id="613" name="Google Shape;613;p99" descr="QuantitativetypologyR_files/figure-pptx/unnamed-chunk-53-1.png"/>
          <p:cNvPicPr preferRelativeResize="0"/>
          <p:nvPr/>
        </p:nvPicPr>
        <p:blipFill rotWithShape="1">
          <a:blip r:embed="rId3">
            <a:alphaModFix/>
          </a:blip>
          <a:srcRect/>
          <a:stretch/>
        </p:blipFill>
        <p:spPr>
          <a:xfrm>
            <a:off x="3568700" y="355600"/>
            <a:ext cx="5105400" cy="4089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00"/>
          <p:cNvSpPr txBox="1">
            <a:spLocks noGrp="1"/>
          </p:cNvSpPr>
          <p:nvPr>
            <p:ph type="body" idx="1"/>
          </p:nvPr>
        </p:nvSpPr>
        <p:spPr>
          <a:xfrm>
            <a:off x="457200" y="1076275"/>
            <a:ext cx="8389500" cy="4067400"/>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spcBef>
                <a:spcPts val="480"/>
              </a:spcBef>
              <a:spcAft>
                <a:spcPts val="0"/>
              </a:spcAft>
              <a:buClr>
                <a:schemeClr val="dk1"/>
              </a:buClr>
              <a:buSzPct val="133333"/>
              <a:buNone/>
            </a:pPr>
            <a:endParaRPr/>
          </a:p>
          <a:p>
            <a:pPr marL="342900" lvl="0" indent="0" algn="l" rtl="0">
              <a:spcBef>
                <a:spcPts val="480"/>
              </a:spcBef>
              <a:spcAft>
                <a:spcPts val="0"/>
              </a:spcAft>
              <a:buClr>
                <a:srgbClr val="06287E"/>
              </a:buClr>
              <a:buSzPct val="133333"/>
              <a:buNone/>
            </a:pPr>
            <a:r>
              <a:rPr lang="en">
                <a:solidFill>
                  <a:srgbClr val="06287E"/>
                </a:solidFill>
                <a:latin typeface="Courier"/>
                <a:ea typeface="Courier"/>
                <a:cs typeface="Courier"/>
                <a:sym typeface="Courier"/>
              </a:rPr>
              <a:t>summary</a:t>
            </a:r>
            <a:r>
              <a:rPr lang="en">
                <a:latin typeface="Courier"/>
                <a:ea typeface="Courier"/>
                <a:cs typeface="Courier"/>
                <a:sym typeface="Courier"/>
              </a:rPr>
              <a:t>(</a:t>
            </a:r>
            <a:r>
              <a:rPr lang="en">
                <a:solidFill>
                  <a:srgbClr val="06287E"/>
                </a:solidFill>
                <a:latin typeface="Courier"/>
                <a:ea typeface="Courier"/>
                <a:cs typeface="Courier"/>
                <a:sym typeface="Courier"/>
              </a:rPr>
              <a:t>lm</a:t>
            </a:r>
            <a:r>
              <a:rPr lang="en">
                <a:latin typeface="Courier"/>
                <a:ea typeface="Courier"/>
                <a:cs typeface="Courier"/>
                <a:sym typeface="Courier"/>
              </a:rPr>
              <a:t>(Mean_RT</a:t>
            </a:r>
            <a:r>
              <a:rPr lang="en">
                <a:solidFill>
                  <a:srgbClr val="4070A0"/>
                </a:solidFill>
                <a:latin typeface="Courier"/>
                <a:ea typeface="Courier"/>
                <a:cs typeface="Courier"/>
                <a:sym typeface="Courier"/>
              </a:rPr>
              <a:t>~</a:t>
            </a:r>
            <a:r>
              <a:rPr lang="en">
                <a:latin typeface="Courier"/>
                <a:ea typeface="Courier"/>
                <a:cs typeface="Courier"/>
                <a:sym typeface="Courier"/>
              </a:rPr>
              <a:t>Length))</a:t>
            </a:r>
            <a:endParaRPr/>
          </a:p>
          <a:p>
            <a:pPr marL="342900" lvl="0" indent="0" algn="l" rtl="0">
              <a:spcBef>
                <a:spcPts val="480"/>
              </a:spcBef>
              <a:spcAft>
                <a:spcPts val="1200"/>
              </a:spcAft>
              <a:buClr>
                <a:schemeClr val="dk1"/>
              </a:buClr>
              <a:buSzPct val="133333"/>
              <a:buNone/>
            </a:pP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Call:</a:t>
            </a:r>
            <a:br>
              <a:rPr lang="en">
                <a:latin typeface="Courier"/>
                <a:ea typeface="Courier"/>
                <a:cs typeface="Courier"/>
                <a:sym typeface="Courier"/>
              </a:rPr>
            </a:br>
            <a:r>
              <a:rPr lang="en">
                <a:latin typeface="Courier"/>
                <a:ea typeface="Courier"/>
                <a:cs typeface="Courier"/>
                <a:sym typeface="Courier"/>
              </a:rPr>
              <a:t>## lm(formula = Mean_RT ~ Length)</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Residuals:</a:t>
            </a:r>
            <a:br>
              <a:rPr lang="en">
                <a:latin typeface="Courier"/>
                <a:ea typeface="Courier"/>
                <a:cs typeface="Courier"/>
                <a:sym typeface="Courier"/>
              </a:rPr>
            </a:br>
            <a:r>
              <a:rPr lang="en">
                <a:latin typeface="Courier"/>
                <a:ea typeface="Courier"/>
                <a:cs typeface="Courier"/>
                <a:sym typeface="Courier"/>
              </a:rPr>
              <a:t>##     Min      1Q  Median      3Q     Max </a:t>
            </a:r>
            <a:br>
              <a:rPr lang="en">
                <a:latin typeface="Courier"/>
                <a:ea typeface="Courier"/>
                <a:cs typeface="Courier"/>
                <a:sym typeface="Courier"/>
              </a:rPr>
            </a:br>
            <a:r>
              <a:rPr lang="en">
                <a:latin typeface="Courier"/>
                <a:ea typeface="Courier"/>
                <a:cs typeface="Courier"/>
                <a:sym typeface="Courier"/>
              </a:rPr>
              <a:t>## -291.74  -77.81   -3.69   47.92  546.22 </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Coefficients:</a:t>
            </a:r>
            <a:br>
              <a:rPr lang="en">
                <a:latin typeface="Courier"/>
                <a:ea typeface="Courier"/>
                <a:cs typeface="Courier"/>
                <a:sym typeface="Courier"/>
              </a:rPr>
            </a:br>
            <a:r>
              <a:rPr lang="en">
                <a:latin typeface="Courier"/>
                <a:ea typeface="Courier"/>
                <a:cs typeface="Courier"/>
                <a:sym typeface="Courier"/>
              </a:rPr>
              <a:t>##             Estimate Std. Error t value Pr(&gt;|t|)    </a:t>
            </a:r>
            <a:br>
              <a:rPr lang="en">
                <a:latin typeface="Courier"/>
                <a:ea typeface="Courier"/>
                <a:cs typeface="Courier"/>
                <a:sym typeface="Courier"/>
              </a:rPr>
            </a:br>
            <a:r>
              <a:rPr lang="en">
                <a:latin typeface="Courier"/>
                <a:ea typeface="Courier"/>
                <a:cs typeface="Courier"/>
                <a:sym typeface="Courier"/>
              </a:rPr>
              <a:t>## (Intercept)  498.443     41.949  11.882  &lt; 2e-16 ***</a:t>
            </a:r>
            <a:br>
              <a:rPr lang="en">
                <a:latin typeface="Courier"/>
                <a:ea typeface="Courier"/>
                <a:cs typeface="Courier"/>
                <a:sym typeface="Courier"/>
              </a:rPr>
            </a:br>
            <a:r>
              <a:rPr lang="en">
                <a:latin typeface="Courier"/>
                <a:ea typeface="Courier"/>
                <a:cs typeface="Courier"/>
                <a:sym typeface="Courier"/>
              </a:rPr>
              <a:t>## Length        37.644      4.879   7.716 1.02e-11 ***</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Signif. codes:  0 '***' 0.001 '**' 0.01 '*' 0.05 '.' 0.1 ' ' 1</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Residual standard error: 121.5 on 98 degrees of freedom</a:t>
            </a:r>
            <a:br>
              <a:rPr lang="en">
                <a:latin typeface="Courier"/>
                <a:ea typeface="Courier"/>
                <a:cs typeface="Courier"/>
                <a:sym typeface="Courier"/>
              </a:rPr>
            </a:br>
            <a:r>
              <a:rPr lang="en">
                <a:latin typeface="Courier"/>
                <a:ea typeface="Courier"/>
                <a:cs typeface="Courier"/>
                <a:sym typeface="Courier"/>
              </a:rPr>
              <a:t>## Multiple R-squared:  0.3779, Adjusted R-squared:  0.3716 </a:t>
            </a:r>
            <a:br>
              <a:rPr lang="en">
                <a:latin typeface="Courier"/>
                <a:ea typeface="Courier"/>
                <a:cs typeface="Courier"/>
                <a:sym typeface="Courier"/>
              </a:rPr>
            </a:br>
            <a:r>
              <a:rPr lang="en">
                <a:latin typeface="Courier"/>
                <a:ea typeface="Courier"/>
                <a:cs typeface="Courier"/>
                <a:sym typeface="Courier"/>
              </a:rPr>
              <a:t>## F-statistic: 59.53 on 1 and 98 DF,  p-value: 1.019e-11</a:t>
            </a:r>
            <a:endParaRPr/>
          </a:p>
        </p:txBody>
      </p:sp>
      <p:sp>
        <p:nvSpPr>
          <p:cNvPr id="619" name="Google Shape;619;p100"/>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500"/>
              <a:buFont typeface="Calibri"/>
              <a:buNone/>
            </a:pPr>
            <a:r>
              <a:rPr lang="en" sz="2800" b="1"/>
              <a:t>Linear model</a:t>
            </a:r>
            <a:endParaRPr sz="2800"/>
          </a:p>
        </p:txBody>
      </p:sp>
      <p:pic>
        <p:nvPicPr>
          <p:cNvPr id="620" name="Google Shape;620;p100"/>
          <p:cNvPicPr preferRelativeResize="0"/>
          <p:nvPr/>
        </p:nvPicPr>
        <p:blipFill>
          <a:blip r:embed="rId3">
            <a:alphaModFix/>
          </a:blip>
          <a:stretch>
            <a:fillRect/>
          </a:stretch>
        </p:blipFill>
        <p:spPr>
          <a:xfrm>
            <a:off x="5122949" y="1257300"/>
            <a:ext cx="2787625" cy="537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01"/>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500"/>
              <a:buFont typeface="Calibri"/>
              <a:buNone/>
            </a:pPr>
            <a:r>
              <a:rPr lang="en" sz="2800" b="1"/>
              <a:t>Linear model</a:t>
            </a:r>
            <a:endParaRPr sz="2800"/>
          </a:p>
        </p:txBody>
      </p:sp>
      <p:sp>
        <p:nvSpPr>
          <p:cNvPr id="626" name="Google Shape;626;p101"/>
          <p:cNvSpPr txBox="1">
            <a:spLocks noGrp="1"/>
          </p:cNvSpPr>
          <p:nvPr>
            <p:ph type="body" idx="2"/>
          </p:nvPr>
        </p:nvSpPr>
        <p:spPr>
          <a:xfrm>
            <a:off x="457201" y="1076326"/>
            <a:ext cx="3008400" cy="3518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1200"/>
              </a:spcAft>
              <a:buClr>
                <a:schemeClr val="dk1"/>
              </a:buClr>
              <a:buSzPts val="1000"/>
              <a:buNone/>
            </a:pPr>
            <a:r>
              <a:rPr lang="en">
                <a:latin typeface="Courier"/>
                <a:ea typeface="Courier"/>
                <a:cs typeface="Courier"/>
                <a:sym typeface="Courier"/>
              </a:rPr>
              <a:t>d </a:t>
            </a:r>
            <a:r>
              <a:rPr lang="en">
                <a:solidFill>
                  <a:srgbClr val="007020"/>
                </a:solidFill>
                <a:latin typeface="Courier"/>
                <a:ea typeface="Courier"/>
                <a:cs typeface="Courier"/>
                <a:sym typeface="Courier"/>
              </a:rPr>
              <a:t>&lt;-</a:t>
            </a:r>
            <a:r>
              <a:rPr lang="en">
                <a:latin typeface="Courier"/>
                <a:ea typeface="Courier"/>
                <a:cs typeface="Courier"/>
                <a:sym typeface="Courier"/>
              </a:rPr>
              <a:t> </a:t>
            </a:r>
            <a:r>
              <a:rPr lang="en">
                <a:solidFill>
                  <a:srgbClr val="06287E"/>
                </a:solidFill>
                <a:latin typeface="Courier"/>
                <a:ea typeface="Courier"/>
                <a:cs typeface="Courier"/>
                <a:sym typeface="Courier"/>
              </a:rPr>
              <a:t>read.csv</a:t>
            </a:r>
            <a:r>
              <a:rPr lang="en">
                <a:latin typeface="Courier"/>
                <a:ea typeface="Courier"/>
                <a:cs typeface="Courier"/>
                <a:sym typeface="Courier"/>
              </a:rPr>
              <a:t>(</a:t>
            </a:r>
            <a:r>
              <a:rPr lang="en">
                <a:solidFill>
                  <a:srgbClr val="4070A0"/>
                </a:solidFill>
                <a:latin typeface="Courier"/>
                <a:ea typeface="Courier"/>
                <a:cs typeface="Courier"/>
                <a:sym typeface="Courier"/>
              </a:rPr>
              <a:t>"/Users/Adam/Desktop/phoninv_popsize.tsv"</a:t>
            </a:r>
            <a:r>
              <a:rPr lang="en">
                <a:latin typeface="Courier"/>
                <a:ea typeface="Courier"/>
                <a:cs typeface="Courier"/>
                <a:sym typeface="Courier"/>
              </a:rPr>
              <a:t>, </a:t>
            </a:r>
            <a:r>
              <a:rPr lang="en">
                <a:solidFill>
                  <a:srgbClr val="7D9029"/>
                </a:solidFill>
                <a:latin typeface="Courier"/>
                <a:ea typeface="Courier"/>
                <a:cs typeface="Courier"/>
                <a:sym typeface="Courier"/>
              </a:rPr>
              <a:t>sep=</a:t>
            </a:r>
            <a:r>
              <a:rPr lang="en">
                <a:solidFill>
                  <a:srgbClr val="4070A0"/>
                </a:solidFill>
                <a:latin typeface="Courier"/>
                <a:ea typeface="Courier"/>
                <a:cs typeface="Courier"/>
                <a:sym typeface="Courier"/>
              </a:rPr>
              <a:t>"\t"</a:t>
            </a:r>
            <a:r>
              <a:rPr lang="en">
                <a:latin typeface="Courier"/>
                <a:ea typeface="Courier"/>
                <a:cs typeface="Courier"/>
                <a:sym typeface="Courier"/>
              </a:rPr>
              <a:t>)</a:t>
            </a:r>
            <a:r>
              <a:rPr lang="en" sz="1050"/>
              <a:t/>
            </a:r>
            <a:br>
              <a:rPr lang="en" sz="1050"/>
            </a:br>
            <a:r>
              <a:rPr lang="en">
                <a:solidFill>
                  <a:srgbClr val="06287E"/>
                </a:solidFill>
                <a:latin typeface="Courier"/>
                <a:ea typeface="Courier"/>
                <a:cs typeface="Courier"/>
                <a:sym typeface="Courier"/>
              </a:rPr>
              <a:t>plot</a:t>
            </a:r>
            <a:r>
              <a:rPr lang="en">
                <a:latin typeface="Courier"/>
                <a:ea typeface="Courier"/>
                <a:cs typeface="Courier"/>
                <a:sym typeface="Courier"/>
              </a:rPr>
              <a:t>(d</a:t>
            </a:r>
            <a:r>
              <a:rPr lang="en">
                <a:solidFill>
                  <a:srgbClr val="4070A0"/>
                </a:solidFill>
                <a:latin typeface="Courier"/>
                <a:ea typeface="Courier"/>
                <a:cs typeface="Courier"/>
                <a:sym typeface="Courier"/>
              </a:rPr>
              <a:t>$</a:t>
            </a:r>
            <a:r>
              <a:rPr lang="en">
                <a:latin typeface="Courier"/>
                <a:ea typeface="Courier"/>
                <a:cs typeface="Courier"/>
                <a:sym typeface="Courier"/>
              </a:rPr>
              <a:t>InventorySize</a:t>
            </a:r>
            <a:r>
              <a:rPr lang="en">
                <a:solidFill>
                  <a:srgbClr val="4070A0"/>
                </a:solidFill>
                <a:latin typeface="Courier"/>
                <a:ea typeface="Courier"/>
                <a:cs typeface="Courier"/>
                <a:sym typeface="Courier"/>
              </a:rPr>
              <a:t>~</a:t>
            </a:r>
            <a:r>
              <a:rPr lang="en">
                <a:latin typeface="Courier"/>
                <a:ea typeface="Courier"/>
                <a:cs typeface="Courier"/>
                <a:sym typeface="Courier"/>
              </a:rPr>
              <a:t>d</a:t>
            </a:r>
            <a:r>
              <a:rPr lang="en">
                <a:solidFill>
                  <a:srgbClr val="4070A0"/>
                </a:solidFill>
                <a:latin typeface="Courier"/>
                <a:ea typeface="Courier"/>
                <a:cs typeface="Courier"/>
                <a:sym typeface="Courier"/>
              </a:rPr>
              <a:t>$</a:t>
            </a:r>
            <a:r>
              <a:rPr lang="en">
                <a:latin typeface="Courier"/>
                <a:ea typeface="Courier"/>
                <a:cs typeface="Courier"/>
                <a:sym typeface="Courier"/>
              </a:rPr>
              <a:t>LogPopSize)</a:t>
            </a:r>
            <a:r>
              <a:rPr lang="en" sz="1050"/>
              <a:t/>
            </a:r>
            <a:br>
              <a:rPr lang="en" sz="1050"/>
            </a:br>
            <a:r>
              <a:rPr lang="en">
                <a:solidFill>
                  <a:srgbClr val="06287E"/>
                </a:solidFill>
                <a:latin typeface="Courier"/>
                <a:ea typeface="Courier"/>
                <a:cs typeface="Courier"/>
                <a:sym typeface="Courier"/>
              </a:rPr>
              <a:t>abline</a:t>
            </a:r>
            <a:r>
              <a:rPr lang="en">
                <a:latin typeface="Courier"/>
                <a:ea typeface="Courier"/>
                <a:cs typeface="Courier"/>
                <a:sym typeface="Courier"/>
              </a:rPr>
              <a:t>(</a:t>
            </a:r>
            <a:r>
              <a:rPr lang="en">
                <a:solidFill>
                  <a:srgbClr val="06287E"/>
                </a:solidFill>
                <a:latin typeface="Courier"/>
                <a:ea typeface="Courier"/>
                <a:cs typeface="Courier"/>
                <a:sym typeface="Courier"/>
              </a:rPr>
              <a:t>lm</a:t>
            </a:r>
            <a:r>
              <a:rPr lang="en">
                <a:latin typeface="Courier"/>
                <a:ea typeface="Courier"/>
                <a:cs typeface="Courier"/>
                <a:sym typeface="Courier"/>
              </a:rPr>
              <a:t>(d</a:t>
            </a:r>
            <a:r>
              <a:rPr lang="en">
                <a:solidFill>
                  <a:srgbClr val="4070A0"/>
                </a:solidFill>
                <a:latin typeface="Courier"/>
                <a:ea typeface="Courier"/>
                <a:cs typeface="Courier"/>
                <a:sym typeface="Courier"/>
              </a:rPr>
              <a:t>$</a:t>
            </a:r>
            <a:r>
              <a:rPr lang="en">
                <a:latin typeface="Courier"/>
                <a:ea typeface="Courier"/>
                <a:cs typeface="Courier"/>
                <a:sym typeface="Courier"/>
              </a:rPr>
              <a:t>InventorySize</a:t>
            </a:r>
            <a:r>
              <a:rPr lang="en">
                <a:solidFill>
                  <a:srgbClr val="4070A0"/>
                </a:solidFill>
                <a:latin typeface="Courier"/>
                <a:ea typeface="Courier"/>
                <a:cs typeface="Courier"/>
                <a:sym typeface="Courier"/>
              </a:rPr>
              <a:t>~</a:t>
            </a:r>
            <a:r>
              <a:rPr lang="en">
                <a:latin typeface="Courier"/>
                <a:ea typeface="Courier"/>
                <a:cs typeface="Courier"/>
                <a:sym typeface="Courier"/>
              </a:rPr>
              <a:t>d</a:t>
            </a:r>
            <a:r>
              <a:rPr lang="en">
                <a:solidFill>
                  <a:srgbClr val="4070A0"/>
                </a:solidFill>
                <a:latin typeface="Courier"/>
                <a:ea typeface="Courier"/>
                <a:cs typeface="Courier"/>
                <a:sym typeface="Courier"/>
              </a:rPr>
              <a:t>$</a:t>
            </a:r>
            <a:r>
              <a:rPr lang="en">
                <a:latin typeface="Courier"/>
                <a:ea typeface="Courier"/>
                <a:cs typeface="Courier"/>
                <a:sym typeface="Courier"/>
              </a:rPr>
              <a:t>LogPopSize), </a:t>
            </a:r>
            <a:r>
              <a:rPr lang="en">
                <a:solidFill>
                  <a:srgbClr val="7D9029"/>
                </a:solidFill>
                <a:latin typeface="Courier"/>
                <a:ea typeface="Courier"/>
                <a:cs typeface="Courier"/>
                <a:sym typeface="Courier"/>
              </a:rPr>
              <a:t>col =</a:t>
            </a:r>
            <a:r>
              <a:rPr lang="en">
                <a:latin typeface="Courier"/>
                <a:ea typeface="Courier"/>
                <a:cs typeface="Courier"/>
                <a:sym typeface="Courier"/>
              </a:rPr>
              <a:t> </a:t>
            </a:r>
            <a:r>
              <a:rPr lang="en">
                <a:solidFill>
                  <a:srgbClr val="4070A0"/>
                </a:solidFill>
                <a:latin typeface="Courier"/>
                <a:ea typeface="Courier"/>
                <a:cs typeface="Courier"/>
                <a:sym typeface="Courier"/>
              </a:rPr>
              <a:t>"blue"</a:t>
            </a:r>
            <a:r>
              <a:rPr lang="en">
                <a:latin typeface="Courier"/>
                <a:ea typeface="Courier"/>
                <a:cs typeface="Courier"/>
                <a:sym typeface="Courier"/>
              </a:rPr>
              <a:t>)</a:t>
            </a:r>
            <a:endParaRPr/>
          </a:p>
        </p:txBody>
      </p:sp>
      <p:pic>
        <p:nvPicPr>
          <p:cNvPr id="627" name="Google Shape;627;p101" descr="QuantitativetypologyR_files/figure-pptx/unnamed-chunk-55-1.png"/>
          <p:cNvPicPr preferRelativeResize="0"/>
          <p:nvPr/>
        </p:nvPicPr>
        <p:blipFill rotWithShape="1">
          <a:blip r:embed="rId3">
            <a:alphaModFix/>
          </a:blip>
          <a:srcRect/>
          <a:stretch/>
        </p:blipFill>
        <p:spPr>
          <a:xfrm>
            <a:off x="3568700" y="355600"/>
            <a:ext cx="5105400" cy="4089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02"/>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spcBef>
                <a:spcPts val="0"/>
              </a:spcBef>
              <a:spcAft>
                <a:spcPts val="0"/>
              </a:spcAft>
              <a:buClr>
                <a:schemeClr val="dk1"/>
              </a:buClr>
              <a:buSzPct val="100000"/>
              <a:buNone/>
            </a:pPr>
            <a:r>
              <a:rPr lang="en" sz="2400">
                <a:solidFill>
                  <a:schemeClr val="dk1"/>
                </a:solidFill>
                <a:latin typeface="Calibri"/>
                <a:ea typeface="Calibri"/>
                <a:cs typeface="Calibri"/>
                <a:sym typeface="Calibri"/>
              </a:rPr>
              <a:t> ## Linear model</a:t>
            </a:r>
            <a:endParaRPr/>
          </a:p>
          <a:p>
            <a:pPr marL="342900" lvl="0" indent="0" algn="l" rtl="0">
              <a:spcBef>
                <a:spcPts val="480"/>
              </a:spcBef>
              <a:spcAft>
                <a:spcPts val="0"/>
              </a:spcAft>
              <a:buClr>
                <a:srgbClr val="06287E"/>
              </a:buClr>
              <a:buSzPct val="133333"/>
              <a:buNone/>
            </a:pPr>
            <a:r>
              <a:rPr lang="en">
                <a:solidFill>
                  <a:srgbClr val="06287E"/>
                </a:solidFill>
                <a:latin typeface="Courier"/>
                <a:ea typeface="Courier"/>
                <a:cs typeface="Courier"/>
                <a:sym typeface="Courier"/>
              </a:rPr>
              <a:t>summary</a:t>
            </a:r>
            <a:r>
              <a:rPr lang="en">
                <a:latin typeface="Courier"/>
                <a:ea typeface="Courier"/>
                <a:cs typeface="Courier"/>
                <a:sym typeface="Courier"/>
              </a:rPr>
              <a:t>(</a:t>
            </a:r>
            <a:r>
              <a:rPr lang="en">
                <a:solidFill>
                  <a:srgbClr val="06287E"/>
                </a:solidFill>
                <a:latin typeface="Courier"/>
                <a:ea typeface="Courier"/>
                <a:cs typeface="Courier"/>
                <a:sym typeface="Courier"/>
              </a:rPr>
              <a:t>lm</a:t>
            </a:r>
            <a:r>
              <a:rPr lang="en">
                <a:latin typeface="Courier"/>
                <a:ea typeface="Courier"/>
                <a:cs typeface="Courier"/>
                <a:sym typeface="Courier"/>
              </a:rPr>
              <a:t>(d</a:t>
            </a:r>
            <a:r>
              <a:rPr lang="en">
                <a:solidFill>
                  <a:srgbClr val="4070A0"/>
                </a:solidFill>
                <a:latin typeface="Courier"/>
                <a:ea typeface="Courier"/>
                <a:cs typeface="Courier"/>
                <a:sym typeface="Courier"/>
              </a:rPr>
              <a:t>$</a:t>
            </a:r>
            <a:r>
              <a:rPr lang="en">
                <a:latin typeface="Courier"/>
                <a:ea typeface="Courier"/>
                <a:cs typeface="Courier"/>
                <a:sym typeface="Courier"/>
              </a:rPr>
              <a:t>InventorySize</a:t>
            </a:r>
            <a:r>
              <a:rPr lang="en">
                <a:solidFill>
                  <a:srgbClr val="4070A0"/>
                </a:solidFill>
                <a:latin typeface="Courier"/>
                <a:ea typeface="Courier"/>
                <a:cs typeface="Courier"/>
                <a:sym typeface="Courier"/>
              </a:rPr>
              <a:t>~</a:t>
            </a:r>
            <a:r>
              <a:rPr lang="en">
                <a:latin typeface="Courier"/>
                <a:ea typeface="Courier"/>
                <a:cs typeface="Courier"/>
                <a:sym typeface="Courier"/>
              </a:rPr>
              <a:t>d</a:t>
            </a:r>
            <a:r>
              <a:rPr lang="en">
                <a:solidFill>
                  <a:srgbClr val="4070A0"/>
                </a:solidFill>
                <a:latin typeface="Courier"/>
                <a:ea typeface="Courier"/>
                <a:cs typeface="Courier"/>
                <a:sym typeface="Courier"/>
              </a:rPr>
              <a:t>$</a:t>
            </a:r>
            <a:r>
              <a:rPr lang="en">
                <a:latin typeface="Courier"/>
                <a:ea typeface="Courier"/>
                <a:cs typeface="Courier"/>
                <a:sym typeface="Courier"/>
              </a:rPr>
              <a:t>LogPopSize))</a:t>
            </a:r>
            <a:endParaRPr/>
          </a:p>
          <a:p>
            <a:pPr marL="342900" lvl="0" indent="0" algn="l" rtl="0">
              <a:spcBef>
                <a:spcPts val="480"/>
              </a:spcBef>
              <a:spcAft>
                <a:spcPts val="1200"/>
              </a:spcAft>
              <a:buClr>
                <a:schemeClr val="dk1"/>
              </a:buClr>
              <a:buSzPct val="133333"/>
              <a:buNone/>
            </a:pP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Call:</a:t>
            </a:r>
            <a:br>
              <a:rPr lang="en">
                <a:latin typeface="Courier"/>
                <a:ea typeface="Courier"/>
                <a:cs typeface="Courier"/>
                <a:sym typeface="Courier"/>
              </a:rPr>
            </a:br>
            <a:r>
              <a:rPr lang="en">
                <a:latin typeface="Courier"/>
                <a:ea typeface="Courier"/>
                <a:cs typeface="Courier"/>
                <a:sym typeface="Courier"/>
              </a:rPr>
              <a:t>## lm(formula = d$InventorySize ~ d$LogPopSize)</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Residuals:</a:t>
            </a:r>
            <a:br>
              <a:rPr lang="en">
                <a:latin typeface="Courier"/>
                <a:ea typeface="Courier"/>
                <a:cs typeface="Courier"/>
                <a:sym typeface="Courier"/>
              </a:rPr>
            </a:br>
            <a:r>
              <a:rPr lang="en">
                <a:latin typeface="Courier"/>
                <a:ea typeface="Courier"/>
                <a:cs typeface="Courier"/>
                <a:sym typeface="Courier"/>
              </a:rPr>
              <a:t>##     Min      1Q  Median      3Q     Max </a:t>
            </a:r>
            <a:br>
              <a:rPr lang="en">
                <a:latin typeface="Courier"/>
                <a:ea typeface="Courier"/>
                <a:cs typeface="Courier"/>
                <a:sym typeface="Courier"/>
              </a:rPr>
            </a:br>
            <a:r>
              <a:rPr lang="en">
                <a:latin typeface="Courier"/>
                <a:ea typeface="Courier"/>
                <a:cs typeface="Courier"/>
                <a:sym typeface="Courier"/>
              </a:rPr>
              <a:t>## -24.905  -8.507  -2.468   6.441 127.716 </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Coefficients:</a:t>
            </a:r>
            <a:br>
              <a:rPr lang="en">
                <a:latin typeface="Courier"/>
                <a:ea typeface="Courier"/>
                <a:cs typeface="Courier"/>
                <a:sym typeface="Courier"/>
              </a:rPr>
            </a:br>
            <a:r>
              <a:rPr lang="en">
                <a:latin typeface="Courier"/>
                <a:ea typeface="Courier"/>
                <a:cs typeface="Courier"/>
                <a:sym typeface="Courier"/>
              </a:rPr>
              <a:t>##              Estimate Std. Error t value Pr(&gt;|t|)    </a:t>
            </a:r>
            <a:br>
              <a:rPr lang="en">
                <a:latin typeface="Courier"/>
                <a:ea typeface="Courier"/>
                <a:cs typeface="Courier"/>
                <a:sym typeface="Courier"/>
              </a:rPr>
            </a:br>
            <a:r>
              <a:rPr lang="en">
                <a:latin typeface="Courier"/>
                <a:ea typeface="Courier"/>
                <a:cs typeface="Courier"/>
                <a:sym typeface="Courier"/>
              </a:rPr>
              <a:t>## (Intercept)   24.8998     0.6562   37.95   &lt;2e-16 ***</a:t>
            </a:r>
            <a:br>
              <a:rPr lang="en">
                <a:latin typeface="Courier"/>
                <a:ea typeface="Courier"/>
                <a:cs typeface="Courier"/>
                <a:sym typeface="Courier"/>
              </a:rPr>
            </a:br>
            <a:r>
              <a:rPr lang="en">
                <a:latin typeface="Courier"/>
                <a:ea typeface="Courier"/>
                <a:cs typeface="Courier"/>
                <a:sym typeface="Courier"/>
              </a:rPr>
              <a:t>## d$LogPopSize   2.4673     0.1361   18.13   &lt;2e-16 ***</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Signif. codes:  0 '***' 0.001 '**' 0.01 '*' 0.05 '.' 0.1 ' ' 1</a:t>
            </a:r>
            <a:br>
              <a:rPr lang="en">
                <a:latin typeface="Courier"/>
                <a:ea typeface="Courier"/>
                <a:cs typeface="Courier"/>
                <a:sym typeface="Courier"/>
              </a:rPr>
            </a:br>
            <a:r>
              <a:rPr lang="en">
                <a:latin typeface="Courier"/>
                <a:ea typeface="Courier"/>
                <a:cs typeface="Courier"/>
                <a:sym typeface="Courier"/>
              </a:rPr>
              <a:t>## </a:t>
            </a:r>
            <a:br>
              <a:rPr lang="en">
                <a:latin typeface="Courier"/>
                <a:ea typeface="Courier"/>
                <a:cs typeface="Courier"/>
                <a:sym typeface="Courier"/>
              </a:rPr>
            </a:br>
            <a:r>
              <a:rPr lang="en">
                <a:latin typeface="Courier"/>
                <a:ea typeface="Courier"/>
                <a:cs typeface="Courier"/>
                <a:sym typeface="Courier"/>
              </a:rPr>
              <a:t>## Residual standard error: 12.68 on 2726 degrees of freedom</a:t>
            </a:r>
            <a:br>
              <a:rPr lang="en">
                <a:latin typeface="Courier"/>
                <a:ea typeface="Courier"/>
                <a:cs typeface="Courier"/>
                <a:sym typeface="Courier"/>
              </a:rPr>
            </a:br>
            <a:r>
              <a:rPr lang="en">
                <a:latin typeface="Courier"/>
                <a:ea typeface="Courier"/>
                <a:cs typeface="Courier"/>
                <a:sym typeface="Courier"/>
              </a:rPr>
              <a:t>## Multiple R-squared:  0.1076, Adjusted R-squared:  0.1072 </a:t>
            </a:r>
            <a:br>
              <a:rPr lang="en">
                <a:latin typeface="Courier"/>
                <a:ea typeface="Courier"/>
                <a:cs typeface="Courier"/>
                <a:sym typeface="Courier"/>
              </a:rPr>
            </a:br>
            <a:r>
              <a:rPr lang="en">
                <a:latin typeface="Courier"/>
                <a:ea typeface="Courier"/>
                <a:cs typeface="Courier"/>
                <a:sym typeface="Courier"/>
              </a:rPr>
              <a:t>## F-statistic: 328.5 on 1 and 2726 DF,  p-value: &lt; 2.2e-16</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03"/>
          <p:cNvSpPr txBox="1">
            <a:spLocks noGrp="1"/>
          </p:cNvSpPr>
          <p:nvPr>
            <p:ph type="title"/>
          </p:nvPr>
        </p:nvSpPr>
        <p:spPr>
          <a:xfrm>
            <a:off x="729450" y="1322450"/>
            <a:ext cx="7688400" cy="2970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Tidyverse and data wrangling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r" rtl="0">
              <a:spcBef>
                <a:spcPts val="0"/>
              </a:spcBef>
              <a:spcAft>
                <a:spcPts val="0"/>
              </a:spcAft>
              <a:buNone/>
            </a:pPr>
            <a:r>
              <a:rPr lang="en"/>
              <a:t>Olena Shcherbakova</a:t>
            </a:r>
            <a:endParaRPr/>
          </a:p>
        </p:txBody>
      </p:sp>
      <p:sp>
        <p:nvSpPr>
          <p:cNvPr id="638" name="Google Shape;638;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R as a language</a:t>
            </a:r>
            <a:endParaRPr/>
          </a:p>
        </p:txBody>
      </p:sp>
      <p:sp>
        <p:nvSpPr>
          <p:cNvPr id="128" name="Google Shape;128;p23"/>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 sz="2400">
                <a:solidFill>
                  <a:schemeClr val="dk1"/>
                </a:solidFill>
                <a:latin typeface="Calibri"/>
                <a:ea typeface="Calibri"/>
                <a:cs typeface="Calibri"/>
                <a:sym typeface="Calibri"/>
              </a:rPr>
              <a:t>R is a calculator</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R has ``functions”</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You can use R to write new functions</a:t>
            </a:r>
            <a:endParaRPr/>
          </a:p>
          <a:p>
            <a:pPr marL="342900" lvl="0" indent="-342900" algn="l" rtl="0">
              <a:spcBef>
                <a:spcPts val="480"/>
              </a:spcBef>
              <a:spcAft>
                <a:spcPts val="0"/>
              </a:spcAft>
              <a:buClr>
                <a:schemeClr val="dk1"/>
              </a:buClr>
              <a:buSzPts val="2400"/>
              <a:buChar char="●"/>
            </a:pPr>
            <a:r>
              <a:rPr lang="en" sz="2400">
                <a:solidFill>
                  <a:schemeClr val="dk1"/>
                </a:solidFill>
                <a:latin typeface="Calibri"/>
                <a:ea typeface="Calibri"/>
                <a:cs typeface="Calibri"/>
                <a:sym typeface="Calibri"/>
              </a:rPr>
              <a:t>R stores data in different types with different structures</a:t>
            </a:r>
            <a:endParaRPr/>
          </a:p>
          <a:p>
            <a:pPr marL="342900" lvl="0" indent="-342900" algn="l" rtl="0">
              <a:spcBef>
                <a:spcPts val="480"/>
              </a:spcBef>
              <a:spcAft>
                <a:spcPts val="1200"/>
              </a:spcAft>
              <a:buClr>
                <a:schemeClr val="dk1"/>
              </a:buClr>
              <a:buSzPts val="2400"/>
              <a:buChar char="●"/>
            </a:pPr>
            <a:r>
              <a:rPr lang="en" sz="2400">
                <a:solidFill>
                  <a:schemeClr val="dk1"/>
                </a:solidFill>
                <a:latin typeface="Calibri"/>
                <a:ea typeface="Calibri"/>
                <a:cs typeface="Calibri"/>
                <a:sym typeface="Calibri"/>
              </a:rPr>
              <a:t>You have to know those structures to use functions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0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Tidyverse</a:t>
            </a:r>
            <a:endParaRPr/>
          </a:p>
        </p:txBody>
      </p:sp>
      <p:pic>
        <p:nvPicPr>
          <p:cNvPr id="644" name="Google Shape;644;p104"/>
          <p:cNvPicPr preferRelativeResize="0"/>
          <p:nvPr/>
        </p:nvPicPr>
        <p:blipFill rotWithShape="1">
          <a:blip r:embed="rId3">
            <a:alphaModFix/>
          </a:blip>
          <a:srcRect l="11875" t="23817" r="14225" b="10422"/>
          <a:stretch/>
        </p:blipFill>
        <p:spPr>
          <a:xfrm>
            <a:off x="919395" y="1200151"/>
            <a:ext cx="6757570" cy="3382395"/>
          </a:xfrm>
          <a:prstGeom prst="rect">
            <a:avLst/>
          </a:prstGeom>
          <a:noFill/>
          <a:ln>
            <a:noFill/>
          </a:ln>
        </p:spPr>
      </p:pic>
      <p:sp>
        <p:nvSpPr>
          <p:cNvPr id="645" name="Google Shape;645;p104"/>
          <p:cNvSpPr/>
          <p:nvPr/>
        </p:nvSpPr>
        <p:spPr>
          <a:xfrm>
            <a:off x="768096" y="4839612"/>
            <a:ext cx="1353300" cy="21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88" b="0" i="0" u="none" strike="noStrike" cap="none">
                <a:solidFill>
                  <a:srgbClr val="000000"/>
                </a:solidFill>
                <a:latin typeface="Arial"/>
                <a:ea typeface="Arial"/>
                <a:cs typeface="Arial"/>
                <a:sym typeface="Arial"/>
              </a:rPr>
              <a:t>https://www.tidyverse.org/</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5"/>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Agenda</a:t>
            </a:r>
            <a:endParaRPr/>
          </a:p>
        </p:txBody>
      </p:sp>
      <p:sp>
        <p:nvSpPr>
          <p:cNvPr id="651" name="Google Shape;651;p105"/>
          <p:cNvSpPr txBox="1">
            <a:spLocks noGrp="1"/>
          </p:cNvSpPr>
          <p:nvPr>
            <p:ph type="body" idx="1"/>
          </p:nvPr>
        </p:nvSpPr>
        <p:spPr>
          <a:xfrm>
            <a:off x="457200" y="1200151"/>
            <a:ext cx="82296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
              <a:t>Overview of tidyverse functions for data wrangling</a:t>
            </a:r>
            <a:endParaRPr/>
          </a:p>
          <a:p>
            <a:pPr marL="0" lvl="0" indent="0" algn="l" rtl="0">
              <a:spcBef>
                <a:spcPts val="1200"/>
              </a:spcBef>
              <a:spcAft>
                <a:spcPts val="0"/>
              </a:spcAft>
              <a:buNone/>
            </a:pPr>
            <a:r>
              <a:rPr lang="en"/>
              <a:t>Walk-through: Glottolog</a:t>
            </a:r>
            <a:endParaRPr/>
          </a:p>
          <a:p>
            <a:pPr marL="0" lvl="0" indent="0" algn="l" rtl="0">
              <a:spcBef>
                <a:spcPts val="1200"/>
              </a:spcBef>
              <a:spcAft>
                <a:spcPts val="0"/>
              </a:spcAft>
              <a:buNone/>
            </a:pPr>
            <a:r>
              <a:rPr lang="en"/>
              <a:t>Data wrangling task</a:t>
            </a:r>
            <a:endParaRPr/>
          </a:p>
          <a:p>
            <a:pPr marL="0" lvl="0" indent="0" algn="l" rtl="0">
              <a:spcBef>
                <a:spcPts val="1200"/>
              </a:spcBef>
              <a:spcAft>
                <a:spcPts val="1200"/>
              </a:spcAft>
              <a:buNone/>
            </a:pPr>
            <a:r>
              <a:rPr lang="en"/>
              <a:t>Walk-through: WALS</a:t>
            </a:r>
            <a:endParaRPr/>
          </a:p>
        </p:txBody>
      </p:sp>
      <p:sp>
        <p:nvSpPr>
          <p:cNvPr id="652" name="Google Shape;652;p105"/>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Data wrangling</a:t>
            </a:r>
            <a:endParaRPr/>
          </a:p>
        </p:txBody>
      </p:sp>
      <p:sp>
        <p:nvSpPr>
          <p:cNvPr id="658" name="Google Shape;658;p106"/>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360"/>
              </a:spcBef>
              <a:spcAft>
                <a:spcPts val="0"/>
              </a:spcAft>
              <a:buClr>
                <a:schemeClr val="dk1"/>
              </a:buClr>
              <a:buSzPts val="1800"/>
              <a:buChar char="●"/>
            </a:pPr>
            <a:r>
              <a:rPr lang="en"/>
              <a:t>Tidying + transforming = data wrangling</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7"/>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664" name="Google Shape;664;p107"/>
          <p:cNvSpPr txBox="1">
            <a:spLocks noGrp="1"/>
          </p:cNvSpPr>
          <p:nvPr>
            <p:ph type="body" idx="1"/>
          </p:nvPr>
        </p:nvSpPr>
        <p:spPr>
          <a:xfrm>
            <a:off x="457200" y="1200151"/>
            <a:ext cx="8229600" cy="3394500"/>
          </a:xfrm>
          <a:prstGeom prst="rect">
            <a:avLst/>
          </a:prstGeom>
        </p:spPr>
        <p:txBody>
          <a:bodyPr spcFirstLastPara="1" wrap="square" lIns="91425" tIns="45700" rIns="91425" bIns="45700" anchor="t" anchorCtr="0">
            <a:normAutofit/>
          </a:bodyPr>
          <a:lstStyle/>
          <a:p>
            <a:pPr marL="0" lvl="0" indent="0" algn="l" rtl="0">
              <a:spcBef>
                <a:spcPts val="360"/>
              </a:spcBef>
              <a:spcAft>
                <a:spcPts val="1200"/>
              </a:spcAft>
              <a:buNone/>
            </a:pPr>
            <a:endParaRPr/>
          </a:p>
        </p:txBody>
      </p:sp>
      <p:sp>
        <p:nvSpPr>
          <p:cNvPr id="665" name="Google Shape;665;p107"/>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93</a:t>
            </a:fld>
            <a:endParaRPr/>
          </a:p>
        </p:txBody>
      </p:sp>
      <p:pic>
        <p:nvPicPr>
          <p:cNvPr id="666" name="Google Shape;666;p107"/>
          <p:cNvPicPr preferRelativeResize="0"/>
          <p:nvPr/>
        </p:nvPicPr>
        <p:blipFill>
          <a:blip r:embed="rId3">
            <a:alphaModFix/>
          </a:blip>
          <a:stretch>
            <a:fillRect/>
          </a:stretch>
        </p:blipFill>
        <p:spPr>
          <a:xfrm>
            <a:off x="2777338" y="849787"/>
            <a:ext cx="3589324" cy="3744874"/>
          </a:xfrm>
          <a:prstGeom prst="rect">
            <a:avLst/>
          </a:prstGeom>
          <a:noFill/>
          <a:ln>
            <a:noFill/>
          </a:ln>
        </p:spPr>
      </p:pic>
      <p:sp>
        <p:nvSpPr>
          <p:cNvPr id="667" name="Google Shape;667;p107"/>
          <p:cNvSpPr txBox="1"/>
          <p:nvPr/>
        </p:nvSpPr>
        <p:spPr>
          <a:xfrm>
            <a:off x="542400" y="4765275"/>
            <a:ext cx="3751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Proxima Nova"/>
                <a:ea typeface="Proxima Nova"/>
                <a:cs typeface="Proxima Nova"/>
                <a:sym typeface="Proxima Nova"/>
              </a:rPr>
              <a:t>https://makeameme.org/meme/when-your-mom-f3yko9</a:t>
            </a:r>
            <a:endParaRPr sz="1000">
              <a:latin typeface="Proxima Nova"/>
              <a:ea typeface="Proxima Nova"/>
              <a:cs typeface="Proxima Nova"/>
              <a:sym typeface="Proxima Nov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0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Tidy data</a:t>
            </a:r>
            <a:endParaRPr/>
          </a:p>
        </p:txBody>
      </p:sp>
      <p:pic>
        <p:nvPicPr>
          <p:cNvPr id="673" name="Google Shape;673;p108"/>
          <p:cNvPicPr preferRelativeResize="0">
            <a:picLocks noGrp="1"/>
          </p:cNvPicPr>
          <p:nvPr>
            <p:ph type="body" idx="1"/>
          </p:nvPr>
        </p:nvPicPr>
        <p:blipFill rotWithShape="1">
          <a:blip r:embed="rId3">
            <a:alphaModFix/>
          </a:blip>
          <a:srcRect/>
          <a:stretch/>
        </p:blipFill>
        <p:spPr>
          <a:xfrm>
            <a:off x="767954" y="2083929"/>
            <a:ext cx="7290300" cy="2278200"/>
          </a:xfrm>
          <a:prstGeom prst="rect">
            <a:avLst/>
          </a:prstGeom>
          <a:noFill/>
          <a:ln>
            <a:noFill/>
          </a:ln>
        </p:spPr>
      </p:pic>
      <p:sp>
        <p:nvSpPr>
          <p:cNvPr id="674" name="Google Shape;674;p108"/>
          <p:cNvSpPr/>
          <p:nvPr/>
        </p:nvSpPr>
        <p:spPr>
          <a:xfrm>
            <a:off x="768096" y="4744398"/>
            <a:ext cx="54642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50" b="0" i="0" u="none" strike="noStrike" cap="none">
                <a:solidFill>
                  <a:srgbClr val="000000"/>
                </a:solidFill>
                <a:latin typeface="Arial"/>
                <a:ea typeface="Arial"/>
                <a:cs typeface="Arial"/>
                <a:sym typeface="Arial"/>
              </a:rPr>
              <a:t>https://bookdown.org/ansellbr/WEHI_tidyR_course_book/week3.html</a:t>
            </a:r>
            <a:endParaRPr/>
          </a:p>
        </p:txBody>
      </p:sp>
      <p:sp>
        <p:nvSpPr>
          <p:cNvPr id="675" name="Google Shape;675;p108"/>
          <p:cNvSpPr txBox="1"/>
          <p:nvPr/>
        </p:nvSpPr>
        <p:spPr>
          <a:xfrm>
            <a:off x="3500199" y="1599658"/>
            <a:ext cx="1693200" cy="253800"/>
          </a:xfrm>
          <a:prstGeom prst="rect">
            <a:avLst/>
          </a:prstGeom>
          <a:solidFill>
            <a:schemeClr val="dk1"/>
          </a:solidFill>
          <a:ln w="25400" cap="flat" cmpd="sng">
            <a:solidFill>
              <a:srgbClr val="171C1D"/>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each row: an observation</a:t>
            </a:r>
            <a:endParaRPr/>
          </a:p>
        </p:txBody>
      </p:sp>
      <p:sp>
        <p:nvSpPr>
          <p:cNvPr id="676" name="Google Shape;676;p108"/>
          <p:cNvSpPr txBox="1"/>
          <p:nvPr/>
        </p:nvSpPr>
        <p:spPr>
          <a:xfrm>
            <a:off x="6174456" y="1599658"/>
            <a:ext cx="1228200" cy="253800"/>
          </a:xfrm>
          <a:prstGeom prst="rect">
            <a:avLst/>
          </a:prstGeom>
          <a:solidFill>
            <a:schemeClr val="dk1"/>
          </a:solidFill>
          <a:ln w="25400" cap="flat" cmpd="sng">
            <a:solidFill>
              <a:srgbClr val="171C1D"/>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each cell: a value</a:t>
            </a:r>
            <a:endParaRPr/>
          </a:p>
        </p:txBody>
      </p:sp>
      <p:sp>
        <p:nvSpPr>
          <p:cNvPr id="677" name="Google Shape;677;p108"/>
          <p:cNvSpPr txBox="1"/>
          <p:nvPr/>
        </p:nvSpPr>
        <p:spPr>
          <a:xfrm>
            <a:off x="1159093" y="1599658"/>
            <a:ext cx="1611300" cy="253800"/>
          </a:xfrm>
          <a:prstGeom prst="rect">
            <a:avLst/>
          </a:prstGeom>
          <a:solidFill>
            <a:schemeClr val="dk1"/>
          </a:solidFill>
          <a:ln w="25400" cap="flat" cmpd="sng">
            <a:solidFill>
              <a:srgbClr val="171C1D"/>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each column: a variable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0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Tidy data</a:t>
            </a:r>
            <a:endParaRPr/>
          </a:p>
        </p:txBody>
      </p:sp>
      <p:sp>
        <p:nvSpPr>
          <p:cNvPr id="683" name="Google Shape;683;p109"/>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684" name="Google Shape;684;p109"/>
          <p:cNvPicPr preferRelativeResize="0"/>
          <p:nvPr/>
        </p:nvPicPr>
        <p:blipFill rotWithShape="1">
          <a:blip r:embed="rId3">
            <a:alphaModFix/>
          </a:blip>
          <a:srcRect l="18421" t="28477" r="43421" b="17412"/>
          <a:stretch/>
        </p:blipFill>
        <p:spPr>
          <a:xfrm>
            <a:off x="2246872" y="1063380"/>
            <a:ext cx="4650259" cy="3709557"/>
          </a:xfrm>
          <a:prstGeom prst="rect">
            <a:avLst/>
          </a:prstGeom>
          <a:noFill/>
          <a:ln>
            <a:noFill/>
          </a:ln>
        </p:spPr>
      </p:pic>
      <p:sp>
        <p:nvSpPr>
          <p:cNvPr id="685" name="Google Shape;685;p109"/>
          <p:cNvSpPr txBox="1"/>
          <p:nvPr/>
        </p:nvSpPr>
        <p:spPr>
          <a:xfrm>
            <a:off x="768097" y="4828950"/>
            <a:ext cx="909300" cy="21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825" b="0" i="0" u="none" strike="noStrike" cap="none">
                <a:solidFill>
                  <a:srgbClr val="000000"/>
                </a:solidFill>
                <a:latin typeface="Arial"/>
                <a:ea typeface="Arial"/>
                <a:cs typeface="Arial"/>
                <a:sym typeface="Arial"/>
              </a:rPr>
              <a:t>Hart et al. 2016</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1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Transforming data</a:t>
            </a:r>
            <a:endParaRPr/>
          </a:p>
        </p:txBody>
      </p:sp>
      <p:sp>
        <p:nvSpPr>
          <p:cNvPr id="691" name="Google Shape;691;p110"/>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360"/>
              </a:spcBef>
              <a:spcAft>
                <a:spcPts val="0"/>
              </a:spcAft>
              <a:buClr>
                <a:schemeClr val="dk1"/>
              </a:buClr>
              <a:buSzPts val="1800"/>
              <a:buChar char="●"/>
            </a:pPr>
            <a:r>
              <a:rPr lang="en"/>
              <a:t>Pipe: </a:t>
            </a:r>
            <a:r>
              <a:rPr lang="en">
                <a:latin typeface="Roboto Mono"/>
                <a:ea typeface="Roboto Mono"/>
                <a:cs typeface="Roboto Mono"/>
                <a:sym typeface="Roboto Mono"/>
              </a:rPr>
              <a:t>%&gt;% </a:t>
            </a:r>
            <a:endParaRPr/>
          </a:p>
          <a:p>
            <a:pPr marL="457200" lvl="0" indent="-342900" algn="l" rtl="0">
              <a:lnSpc>
                <a:spcPct val="115000"/>
              </a:lnSpc>
              <a:spcBef>
                <a:spcPts val="360"/>
              </a:spcBef>
              <a:spcAft>
                <a:spcPts val="0"/>
              </a:spcAft>
              <a:buClr>
                <a:schemeClr val="dk1"/>
              </a:buClr>
              <a:buSzPts val="1800"/>
              <a:buChar char="●"/>
            </a:pPr>
            <a:r>
              <a:rPr lang="en"/>
              <a:t>Reshaping data: </a:t>
            </a:r>
            <a:r>
              <a:rPr lang="en">
                <a:latin typeface="Roboto Mono"/>
                <a:ea typeface="Roboto Mono"/>
                <a:cs typeface="Roboto Mono"/>
                <a:sym typeface="Roboto Mono"/>
              </a:rPr>
              <a:t>pivot_longer </a:t>
            </a:r>
            <a:r>
              <a:rPr lang="en"/>
              <a:t>and</a:t>
            </a:r>
            <a:r>
              <a:rPr lang="en">
                <a:latin typeface="Roboto Mono"/>
                <a:ea typeface="Roboto Mono"/>
                <a:cs typeface="Roboto Mono"/>
                <a:sym typeface="Roboto Mono"/>
              </a:rPr>
              <a:t> pivot_wider</a:t>
            </a:r>
            <a:endParaRPr>
              <a:latin typeface="Roboto Mono"/>
              <a:ea typeface="Roboto Mono"/>
              <a:cs typeface="Roboto Mono"/>
              <a:sym typeface="Roboto Mono"/>
            </a:endParaRPr>
          </a:p>
          <a:p>
            <a:pPr marL="457200" lvl="0" indent="-342900" algn="l" rtl="0">
              <a:lnSpc>
                <a:spcPct val="115000"/>
              </a:lnSpc>
              <a:spcBef>
                <a:spcPts val="360"/>
              </a:spcBef>
              <a:spcAft>
                <a:spcPts val="0"/>
              </a:spcAft>
              <a:buClr>
                <a:schemeClr val="dk1"/>
              </a:buClr>
              <a:buSzPts val="1800"/>
              <a:buChar char="●"/>
            </a:pPr>
            <a:r>
              <a:rPr lang="en"/>
              <a:t>Joining dataframes: </a:t>
            </a:r>
            <a:r>
              <a:rPr lang="en">
                <a:latin typeface="Roboto Mono"/>
                <a:ea typeface="Roboto Mono"/>
                <a:cs typeface="Roboto Mono"/>
                <a:sym typeface="Roboto Mono"/>
              </a:rPr>
              <a:t>*_join</a:t>
            </a:r>
            <a:endParaRPr>
              <a:latin typeface="Roboto Mono"/>
              <a:ea typeface="Roboto Mono"/>
              <a:cs typeface="Roboto Mono"/>
              <a:sym typeface="Roboto Mono"/>
            </a:endParaRPr>
          </a:p>
          <a:p>
            <a:pPr marL="457200" lvl="0" indent="-342900" algn="l" rtl="0">
              <a:lnSpc>
                <a:spcPct val="115000"/>
              </a:lnSpc>
              <a:spcBef>
                <a:spcPts val="360"/>
              </a:spcBef>
              <a:spcAft>
                <a:spcPts val="0"/>
              </a:spcAft>
              <a:buClr>
                <a:schemeClr val="dk1"/>
              </a:buClr>
              <a:buSzPts val="1800"/>
              <a:buChar char="●"/>
            </a:pPr>
            <a:r>
              <a:rPr lang="en"/>
              <a:t>Separating and uniting columns: </a:t>
            </a:r>
            <a:r>
              <a:rPr lang="en">
                <a:latin typeface="Roboto Mono"/>
                <a:ea typeface="Roboto Mono"/>
                <a:cs typeface="Roboto Mono"/>
                <a:sym typeface="Roboto Mono"/>
              </a:rPr>
              <a:t>separate and unite</a:t>
            </a:r>
            <a:endParaRPr>
              <a:latin typeface="Roboto Mono"/>
              <a:ea typeface="Roboto Mono"/>
              <a:cs typeface="Roboto Mono"/>
              <a:sym typeface="Roboto Mono"/>
            </a:endParaRPr>
          </a:p>
          <a:p>
            <a:pPr marL="457200" lvl="0" indent="-342900" algn="l" rtl="0">
              <a:lnSpc>
                <a:spcPct val="115000"/>
              </a:lnSpc>
              <a:spcBef>
                <a:spcPts val="360"/>
              </a:spcBef>
              <a:spcAft>
                <a:spcPts val="0"/>
              </a:spcAft>
              <a:buClr>
                <a:schemeClr val="dk1"/>
              </a:buClr>
              <a:buSzPts val="1800"/>
              <a:buChar char="●"/>
            </a:pPr>
            <a:r>
              <a:rPr lang="en"/>
              <a:t>Subsetting the rows based on a condition: </a:t>
            </a:r>
            <a:r>
              <a:rPr lang="en">
                <a:latin typeface="Roboto Mono"/>
                <a:ea typeface="Roboto Mono"/>
                <a:cs typeface="Roboto Mono"/>
                <a:sym typeface="Roboto Mono"/>
              </a:rPr>
              <a:t>filter</a:t>
            </a:r>
            <a:endParaRPr>
              <a:latin typeface="Roboto Mono"/>
              <a:ea typeface="Roboto Mono"/>
              <a:cs typeface="Roboto Mono"/>
              <a:sym typeface="Roboto Mono"/>
            </a:endParaRPr>
          </a:p>
          <a:p>
            <a:pPr marL="457200" lvl="0" indent="-342900" algn="l" rtl="0">
              <a:lnSpc>
                <a:spcPct val="115000"/>
              </a:lnSpc>
              <a:spcBef>
                <a:spcPts val="360"/>
              </a:spcBef>
              <a:spcAft>
                <a:spcPts val="0"/>
              </a:spcAft>
              <a:buClr>
                <a:schemeClr val="dk1"/>
              </a:buClr>
              <a:buSzPts val="1800"/>
              <a:buChar char="●"/>
            </a:pPr>
            <a:r>
              <a:rPr lang="en"/>
              <a:t>Selecting &amp; removing columns: </a:t>
            </a:r>
            <a:r>
              <a:rPr lang="en">
                <a:latin typeface="Roboto Mono"/>
                <a:ea typeface="Roboto Mono"/>
                <a:cs typeface="Roboto Mono"/>
                <a:sym typeface="Roboto Mono"/>
              </a:rPr>
              <a:t>select</a:t>
            </a:r>
            <a:endParaRPr/>
          </a:p>
          <a:p>
            <a:pPr marL="457200" lvl="0" indent="-342900" algn="l" rtl="0">
              <a:lnSpc>
                <a:spcPct val="115000"/>
              </a:lnSpc>
              <a:spcBef>
                <a:spcPts val="360"/>
              </a:spcBef>
              <a:spcAft>
                <a:spcPts val="0"/>
              </a:spcAft>
              <a:buClr>
                <a:schemeClr val="dk1"/>
              </a:buClr>
              <a:buSzPts val="1800"/>
              <a:buChar char="●"/>
            </a:pPr>
            <a:r>
              <a:rPr lang="en"/>
              <a:t>Create new variables (columns) and modify existing ones: </a:t>
            </a:r>
            <a:r>
              <a:rPr lang="en">
                <a:latin typeface="Roboto Mono"/>
                <a:ea typeface="Roboto Mono"/>
                <a:cs typeface="Roboto Mono"/>
                <a:sym typeface="Roboto Mono"/>
              </a:rPr>
              <a:t>mutate</a:t>
            </a:r>
            <a:r>
              <a:rPr lang="en">
                <a:latin typeface="Courier New"/>
                <a:ea typeface="Courier New"/>
                <a:cs typeface="Courier New"/>
                <a:sym typeface="Courier New"/>
              </a:rPr>
              <a:t> </a:t>
            </a:r>
            <a:r>
              <a:rPr lang="en"/>
              <a:t>combined with</a:t>
            </a:r>
            <a:r>
              <a:rPr lang="en">
                <a:latin typeface="Courier New"/>
                <a:ea typeface="Courier New"/>
                <a:cs typeface="Courier New"/>
                <a:sym typeface="Courier New"/>
              </a:rPr>
              <a:t> </a:t>
            </a:r>
            <a:r>
              <a:rPr lang="en">
                <a:latin typeface="Roboto Mono"/>
                <a:ea typeface="Roboto Mono"/>
                <a:cs typeface="Roboto Mono"/>
                <a:sym typeface="Roboto Mono"/>
              </a:rPr>
              <a:t>ifelse</a:t>
            </a:r>
            <a:r>
              <a:rPr lang="en">
                <a:latin typeface="Courier New"/>
                <a:ea typeface="Courier New"/>
                <a:cs typeface="Courier New"/>
                <a:sym typeface="Courier New"/>
              </a:rPr>
              <a:t>, </a:t>
            </a:r>
            <a:r>
              <a:rPr lang="en">
                <a:latin typeface="Roboto Mono"/>
                <a:ea typeface="Roboto Mono"/>
                <a:cs typeface="Roboto Mono"/>
                <a:sym typeface="Roboto Mono"/>
              </a:rPr>
              <a:t>case_when</a:t>
            </a:r>
            <a:r>
              <a:rPr lang="en">
                <a:latin typeface="Courier New"/>
                <a:ea typeface="Courier New"/>
                <a:cs typeface="Courier New"/>
                <a:sym typeface="Courier New"/>
              </a:rPr>
              <a:t>, </a:t>
            </a:r>
            <a:r>
              <a:rPr lang="en"/>
              <a:t>and</a:t>
            </a:r>
            <a:r>
              <a:rPr lang="en">
                <a:latin typeface="Courier New"/>
                <a:ea typeface="Courier New"/>
                <a:cs typeface="Courier New"/>
                <a:sym typeface="Courier New"/>
              </a:rPr>
              <a:t> </a:t>
            </a:r>
            <a:r>
              <a:rPr lang="en">
                <a:latin typeface="Roboto Mono"/>
                <a:ea typeface="Roboto Mono"/>
                <a:cs typeface="Roboto Mono"/>
                <a:sym typeface="Roboto Mono"/>
              </a:rPr>
              <a:t>recode</a:t>
            </a:r>
            <a:r>
              <a:rPr lang="en">
                <a:latin typeface="Courier New"/>
                <a:ea typeface="Courier New"/>
                <a:cs typeface="Courier New"/>
                <a:sym typeface="Courier New"/>
              </a:rPr>
              <a: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1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The pipe operator %&gt;%</a:t>
            </a:r>
            <a:endParaRPr/>
          </a:p>
        </p:txBody>
      </p:sp>
      <p:sp>
        <p:nvSpPr>
          <p:cNvPr id="697" name="Google Shape;697;p111"/>
          <p:cNvSpPr txBox="1">
            <a:spLocks noGrp="1"/>
          </p:cNvSpPr>
          <p:nvPr>
            <p:ph type="body" idx="1"/>
          </p:nvPr>
        </p:nvSpPr>
        <p:spPr>
          <a:xfrm>
            <a:off x="768098" y="1714500"/>
            <a:ext cx="5481000" cy="3017400"/>
          </a:xfrm>
          <a:prstGeom prst="rect">
            <a:avLst/>
          </a:prstGeom>
          <a:noFill/>
          <a:ln>
            <a:noFill/>
          </a:ln>
        </p:spPr>
        <p:txBody>
          <a:bodyPr spcFirstLastPara="1" wrap="square" lIns="91425" tIns="45700" rIns="91425" bIns="45700" anchor="t" anchorCtr="0">
            <a:normAutofit/>
          </a:bodyPr>
          <a:lstStyle/>
          <a:p>
            <a:pPr marL="342900" lvl="0" indent="0" algn="l" rtl="0">
              <a:lnSpc>
                <a:spcPct val="115000"/>
              </a:lnSpc>
              <a:spcBef>
                <a:spcPts val="360"/>
              </a:spcBef>
              <a:spcAft>
                <a:spcPts val="0"/>
              </a:spcAft>
              <a:buNone/>
            </a:pPr>
            <a:r>
              <a:rPr lang="en"/>
              <a:t>The pipe (</a:t>
            </a:r>
            <a:r>
              <a:rPr lang="en">
                <a:latin typeface="Roboto Mono"/>
                <a:ea typeface="Roboto Mono"/>
                <a:cs typeface="Roboto Mono"/>
                <a:sym typeface="Roboto Mono"/>
              </a:rPr>
              <a:t>%&gt;%</a:t>
            </a:r>
            <a:r>
              <a:rPr lang="en"/>
              <a:t>):</a:t>
            </a:r>
            <a:endParaRPr/>
          </a:p>
          <a:p>
            <a:pPr marL="457200" lvl="0" indent="-342900" algn="l" rtl="0">
              <a:lnSpc>
                <a:spcPct val="115000"/>
              </a:lnSpc>
              <a:spcBef>
                <a:spcPts val="360"/>
              </a:spcBef>
              <a:spcAft>
                <a:spcPts val="0"/>
              </a:spcAft>
              <a:buClr>
                <a:schemeClr val="dk1"/>
              </a:buClr>
              <a:buSzPts val="1800"/>
              <a:buChar char="●"/>
            </a:pPr>
            <a:r>
              <a:rPr lang="en"/>
              <a:t>1) feeds the </a:t>
            </a:r>
            <a:r>
              <a:rPr lang="en">
                <a:latin typeface="Roboto Mono"/>
                <a:ea typeface="Roboto Mono"/>
                <a:cs typeface="Roboto Mono"/>
                <a:sym typeface="Roboto Mono"/>
              </a:rPr>
              <a:t>wals</a:t>
            </a:r>
            <a:r>
              <a:rPr lang="en"/>
              <a:t> dataframe into </a:t>
            </a:r>
            <a:r>
              <a:rPr lang="en">
                <a:latin typeface="Roboto Mono"/>
                <a:ea typeface="Roboto Mono"/>
                <a:cs typeface="Roboto Mono"/>
                <a:sym typeface="Roboto Mono"/>
              </a:rPr>
              <a:t>rename</a:t>
            </a:r>
            <a:r>
              <a:rPr lang="en"/>
              <a:t> function</a:t>
            </a:r>
            <a:endParaRPr/>
          </a:p>
          <a:p>
            <a:pPr marL="457200" lvl="0" indent="-342900" algn="l" rtl="0">
              <a:lnSpc>
                <a:spcPct val="115000"/>
              </a:lnSpc>
              <a:spcBef>
                <a:spcPts val="360"/>
              </a:spcBef>
              <a:spcAft>
                <a:spcPts val="0"/>
              </a:spcAft>
              <a:buClr>
                <a:schemeClr val="dk1"/>
              </a:buClr>
              <a:buSzPts val="1800"/>
              <a:buChar char="●"/>
            </a:pPr>
            <a:r>
              <a:rPr lang="en"/>
              <a:t>2) feeds the output of </a:t>
            </a:r>
            <a:r>
              <a:rPr lang="en">
                <a:latin typeface="Roboto Mono"/>
                <a:ea typeface="Roboto Mono"/>
                <a:cs typeface="Roboto Mono"/>
                <a:sym typeface="Roboto Mono"/>
              </a:rPr>
              <a:t>rename</a:t>
            </a:r>
            <a:r>
              <a:rPr lang="en"/>
              <a:t> into </a:t>
            </a:r>
            <a:r>
              <a:rPr lang="en">
                <a:latin typeface="Roboto Mono"/>
                <a:ea typeface="Roboto Mono"/>
                <a:cs typeface="Roboto Mono"/>
                <a:sym typeface="Roboto Mono"/>
              </a:rPr>
              <a:t>relocate</a:t>
            </a:r>
            <a:r>
              <a:rPr lang="en"/>
              <a:t> function</a:t>
            </a:r>
            <a:endParaRPr/>
          </a:p>
        </p:txBody>
      </p:sp>
      <p:sp>
        <p:nvSpPr>
          <p:cNvPr id="698" name="Google Shape;698;p111"/>
          <p:cNvSpPr/>
          <p:nvPr/>
        </p:nvSpPr>
        <p:spPr>
          <a:xfrm>
            <a:off x="768096" y="4790563"/>
            <a:ext cx="4572000" cy="2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50" b="0" i="0" u="none" strike="noStrike" cap="none">
                <a:solidFill>
                  <a:srgbClr val="000000"/>
                </a:solidFill>
                <a:latin typeface="Arial"/>
                <a:ea typeface="Arial"/>
                <a:cs typeface="Arial"/>
                <a:sym typeface="Arial"/>
              </a:rPr>
              <a:t>https://bookdown.org/ansellbr/WEHI_tidyR_course_book/welcome-to-r.html#the-pipe</a:t>
            </a:r>
            <a:endParaRPr/>
          </a:p>
        </p:txBody>
      </p:sp>
      <p:sp>
        <p:nvSpPr>
          <p:cNvPr id="699" name="Google Shape;699;p111"/>
          <p:cNvSpPr/>
          <p:nvPr/>
        </p:nvSpPr>
        <p:spPr>
          <a:xfrm>
            <a:off x="781225" y="3555575"/>
            <a:ext cx="5777400" cy="12351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0" u="none" strike="noStrike" cap="none">
                <a:solidFill>
                  <a:schemeClr val="dk1"/>
                </a:solidFill>
                <a:latin typeface="Roboto Mono"/>
                <a:ea typeface="Roboto Mono"/>
                <a:cs typeface="Roboto Mono"/>
                <a:sym typeface="Roboto Mono"/>
              </a:rPr>
              <a:t>wals &lt;- read_delim(</a:t>
            </a:r>
            <a:endParaRPr/>
          </a:p>
          <a:p>
            <a:pPr marL="0" marR="0" lvl="0" indent="0" algn="l" rtl="0">
              <a:lnSpc>
                <a:spcPct val="100000"/>
              </a:lnSpc>
              <a:spcBef>
                <a:spcPts val="0"/>
              </a:spcBef>
              <a:spcAft>
                <a:spcPts val="0"/>
              </a:spcAft>
              <a:buNone/>
            </a:pPr>
            <a:r>
              <a:rPr lang="en" sz="1800" b="0" i="0" u="none" strike="noStrike" cap="none">
                <a:solidFill>
                  <a:schemeClr val="dk1"/>
                </a:solidFill>
                <a:latin typeface="Roboto Mono"/>
                <a:ea typeface="Roboto Mono"/>
                <a:cs typeface="Roboto Mono"/>
                <a:sym typeface="Roboto Mono"/>
              </a:rPr>
              <a:t>	"data/cldf_wals/languages.csv") %&gt;%</a:t>
            </a:r>
            <a:endParaRPr/>
          </a:p>
          <a:p>
            <a:pPr marL="0" marR="0" lvl="0" indent="0" algn="l" rtl="0">
              <a:lnSpc>
                <a:spcPct val="100000"/>
              </a:lnSpc>
              <a:spcBef>
                <a:spcPts val="0"/>
              </a:spcBef>
              <a:spcAft>
                <a:spcPts val="0"/>
              </a:spcAft>
              <a:buNone/>
            </a:pPr>
            <a:r>
              <a:rPr lang="en" sz="1800" b="0" i="0" u="none" strike="noStrike" cap="none">
                <a:solidFill>
                  <a:schemeClr val="dk1"/>
                </a:solidFill>
                <a:latin typeface="Roboto Mono"/>
                <a:ea typeface="Roboto Mono"/>
                <a:cs typeface="Roboto Mono"/>
                <a:sym typeface="Roboto Mono"/>
              </a:rPr>
              <a:t>  rename(Language_ID = "ID") %&gt;%</a:t>
            </a:r>
            <a:endParaRPr/>
          </a:p>
          <a:p>
            <a:pPr marL="0" marR="0" lvl="0" indent="0" algn="l" rtl="0">
              <a:lnSpc>
                <a:spcPct val="100000"/>
              </a:lnSpc>
              <a:spcBef>
                <a:spcPts val="0"/>
              </a:spcBef>
              <a:spcAft>
                <a:spcPts val="0"/>
              </a:spcAft>
              <a:buNone/>
            </a:pPr>
            <a:r>
              <a:rPr lang="en" sz="1800" b="0" i="0" u="none" strike="noStrike" cap="none">
                <a:solidFill>
                  <a:schemeClr val="dk1"/>
                </a:solidFill>
                <a:latin typeface="Roboto Mono"/>
                <a:ea typeface="Roboto Mono"/>
                <a:cs typeface="Roboto Mono"/>
                <a:sym typeface="Roboto Mono"/>
              </a:rPr>
              <a:t>  relocate(Name, everything())</a:t>
            </a:r>
            <a:endParaRPr sz="1050" b="0" i="0" u="none" strike="noStrike" cap="none">
              <a:solidFill>
                <a:schemeClr val="dk1"/>
              </a:solidFill>
              <a:latin typeface="Courier New"/>
              <a:ea typeface="Courier New"/>
              <a:cs typeface="Courier New"/>
              <a:sym typeface="Courier New"/>
            </a:endParaRPr>
          </a:p>
        </p:txBody>
      </p:sp>
      <p:pic>
        <p:nvPicPr>
          <p:cNvPr id="700" name="Google Shape;700;p111"/>
          <p:cNvPicPr preferRelativeResize="0"/>
          <p:nvPr/>
        </p:nvPicPr>
        <p:blipFill rotWithShape="1">
          <a:blip r:embed="rId3">
            <a:alphaModFix/>
          </a:blip>
          <a:srcRect/>
          <a:stretch/>
        </p:blipFill>
        <p:spPr>
          <a:xfrm>
            <a:off x="7346188" y="1949302"/>
            <a:ext cx="1797813" cy="3194197"/>
          </a:xfrm>
          <a:prstGeom prst="rect">
            <a:avLst/>
          </a:prstGeom>
          <a:noFill/>
          <a:ln>
            <a:noFill/>
          </a:ln>
        </p:spPr>
      </p:pic>
      <p:sp>
        <p:nvSpPr>
          <p:cNvPr id="701" name="Google Shape;701;p111"/>
          <p:cNvSpPr/>
          <p:nvPr/>
        </p:nvSpPr>
        <p:spPr>
          <a:xfrm>
            <a:off x="768098" y="4963713"/>
            <a:ext cx="2093700" cy="2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50" b="0" i="0" u="none" strike="noStrike" cap="none">
                <a:solidFill>
                  <a:srgbClr val="000000"/>
                </a:solidFill>
                <a:latin typeface="Arial"/>
                <a:ea typeface="Arial"/>
                <a:cs typeface="Arial"/>
                <a:sym typeface="Arial"/>
              </a:rPr>
              <a:t>https://unsplash.com/photos/DByY8MbE9OE</a:t>
            </a:r>
            <a:endParaRPr/>
          </a:p>
        </p:txBody>
      </p:sp>
      <p:sp>
        <p:nvSpPr>
          <p:cNvPr id="702" name="Google Shape;702;p111"/>
          <p:cNvSpPr txBox="1"/>
          <p:nvPr/>
        </p:nvSpPr>
        <p:spPr>
          <a:xfrm>
            <a:off x="6251660" y="949298"/>
            <a:ext cx="2892300" cy="415500"/>
          </a:xfrm>
          <a:prstGeom prst="rect">
            <a:avLst/>
          </a:prstGeom>
          <a:solidFill>
            <a:schemeClr val="accent5"/>
          </a:solidFill>
          <a:ln w="25400" cap="flat" cmpd="sng">
            <a:solidFill>
              <a:srgbClr val="BA3B3B"/>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a shortcut: </a:t>
            </a:r>
            <a:r>
              <a:rPr lang="en" sz="1050" b="1" i="0" u="none" strike="noStrike" cap="none">
                <a:solidFill>
                  <a:schemeClr val="lt1"/>
                </a:solidFill>
                <a:latin typeface="Arial"/>
                <a:ea typeface="Arial"/>
                <a:cs typeface="Arial"/>
                <a:sym typeface="Arial"/>
              </a:rPr>
              <a:t>CMD + SHIFT + M</a:t>
            </a:r>
            <a:r>
              <a:rPr lang="en" sz="1050" b="0" i="0" u="none" strike="noStrike" cap="none">
                <a:solidFill>
                  <a:schemeClr val="lt1"/>
                </a:solidFill>
                <a:latin typeface="Arial"/>
                <a:ea typeface="Arial"/>
                <a:cs typeface="Arial"/>
                <a:sym typeface="Arial"/>
              </a:rPr>
              <a:t> (mac) or </a:t>
            </a:r>
            <a:r>
              <a:rPr lang="en" sz="1050" b="1" i="0" u="none" strike="noStrike" cap="none">
                <a:solidFill>
                  <a:schemeClr val="lt1"/>
                </a:solidFill>
                <a:latin typeface="Arial"/>
                <a:ea typeface="Arial"/>
                <a:cs typeface="Arial"/>
                <a:sym typeface="Arial"/>
              </a:rPr>
              <a:t>CTRL + SHIFT + M</a:t>
            </a:r>
            <a:r>
              <a:rPr lang="en" sz="1050" b="0" i="0" u="none" strike="noStrike" cap="none">
                <a:solidFill>
                  <a:schemeClr val="lt1"/>
                </a:solidFill>
                <a:latin typeface="Arial"/>
                <a:ea typeface="Arial"/>
                <a:cs typeface="Arial"/>
                <a:sym typeface="Arial"/>
              </a:rPr>
              <a:t> (pc)</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1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The pipe operator %&gt;%</a:t>
            </a:r>
            <a:endParaRPr/>
          </a:p>
        </p:txBody>
      </p:sp>
      <p:sp>
        <p:nvSpPr>
          <p:cNvPr id="708" name="Google Shape;708;p112"/>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709" name="Google Shape;709;p112"/>
          <p:cNvPicPr preferRelativeResize="0"/>
          <p:nvPr/>
        </p:nvPicPr>
        <p:blipFill rotWithShape="1">
          <a:blip r:embed="rId3">
            <a:alphaModFix/>
          </a:blip>
          <a:srcRect l="4953" t="34434" r="53105" b="54961"/>
          <a:stretch/>
        </p:blipFill>
        <p:spPr>
          <a:xfrm>
            <a:off x="1290671" y="2044446"/>
            <a:ext cx="6244906" cy="888154"/>
          </a:xfrm>
          <a:prstGeom prst="rect">
            <a:avLst/>
          </a:prstGeom>
          <a:noFill/>
          <a:ln>
            <a:noFill/>
          </a:ln>
        </p:spPr>
      </p:pic>
      <p:sp>
        <p:nvSpPr>
          <p:cNvPr id="710" name="Google Shape;710;p112"/>
          <p:cNvSpPr txBox="1"/>
          <p:nvPr/>
        </p:nvSpPr>
        <p:spPr>
          <a:xfrm>
            <a:off x="137968" y="2350023"/>
            <a:ext cx="718500" cy="253800"/>
          </a:xfrm>
          <a:prstGeom prst="rect">
            <a:avLst/>
          </a:prstGeom>
          <a:solidFill>
            <a:schemeClr val="accent3"/>
          </a:solidFill>
          <a:ln w="25400" cap="flat" cmpd="sng">
            <a:solidFill>
              <a:srgbClr val="46464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with pipe</a:t>
            </a:r>
            <a:endParaRPr/>
          </a:p>
        </p:txBody>
      </p:sp>
      <p:sp>
        <p:nvSpPr>
          <p:cNvPr id="711" name="Google Shape;711;p112"/>
          <p:cNvSpPr txBox="1"/>
          <p:nvPr/>
        </p:nvSpPr>
        <p:spPr>
          <a:xfrm>
            <a:off x="137968" y="3389088"/>
            <a:ext cx="906000" cy="253800"/>
          </a:xfrm>
          <a:prstGeom prst="rect">
            <a:avLst/>
          </a:prstGeom>
          <a:solidFill>
            <a:schemeClr val="dk1"/>
          </a:solidFill>
          <a:ln w="25400" cap="flat" cmpd="sng">
            <a:solidFill>
              <a:srgbClr val="171C1D"/>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without pipe</a:t>
            </a:r>
            <a:endParaRPr/>
          </a:p>
        </p:txBody>
      </p:sp>
      <p:pic>
        <p:nvPicPr>
          <p:cNvPr id="712" name="Google Shape;712;p112"/>
          <p:cNvPicPr preferRelativeResize="0"/>
          <p:nvPr/>
        </p:nvPicPr>
        <p:blipFill rotWithShape="1">
          <a:blip r:embed="rId3">
            <a:alphaModFix/>
          </a:blip>
          <a:srcRect l="4953" t="43247" r="53105" b="46148"/>
          <a:stretch/>
        </p:blipFill>
        <p:spPr>
          <a:xfrm>
            <a:off x="1290671" y="3083510"/>
            <a:ext cx="6244906" cy="888154"/>
          </a:xfrm>
          <a:prstGeom prst="rect">
            <a:avLst/>
          </a:prstGeom>
          <a:noFill/>
          <a:ln>
            <a:noFill/>
          </a:ln>
        </p:spPr>
      </p:pic>
      <p:sp>
        <p:nvSpPr>
          <p:cNvPr id="713" name="Google Shape;713;p112"/>
          <p:cNvSpPr txBox="1"/>
          <p:nvPr/>
        </p:nvSpPr>
        <p:spPr>
          <a:xfrm>
            <a:off x="113521" y="4080352"/>
            <a:ext cx="3874800" cy="415500"/>
          </a:xfrm>
          <a:prstGeom prst="rect">
            <a:avLst/>
          </a:prstGeom>
          <a:solidFill>
            <a:schemeClr val="dk1"/>
          </a:solidFill>
          <a:ln w="25400" cap="flat" cmpd="sng">
            <a:solidFill>
              <a:srgbClr val="171C1D"/>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 assigning the result to the new object/rewriting the old object</a:t>
            </a:r>
            <a:endParaRPr/>
          </a:p>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 repeating the object (dataframe name)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1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
              <a:t>Reshaping data</a:t>
            </a:r>
            <a:endParaRPr/>
          </a:p>
        </p:txBody>
      </p:sp>
      <p:sp>
        <p:nvSpPr>
          <p:cNvPr id="719" name="Google Shape;719;p113"/>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p>
            <a:pPr marL="457200" lvl="0" indent="-228600" algn="l" rtl="0">
              <a:lnSpc>
                <a:spcPct val="115000"/>
              </a:lnSpc>
              <a:spcBef>
                <a:spcPts val="360"/>
              </a:spcBef>
              <a:spcAft>
                <a:spcPts val="0"/>
              </a:spcAft>
              <a:buClr>
                <a:schemeClr val="dk1"/>
              </a:buClr>
              <a:buSzPts val="1800"/>
              <a:buNone/>
            </a:pPr>
            <a:endParaRPr/>
          </a:p>
        </p:txBody>
      </p:sp>
      <p:pic>
        <p:nvPicPr>
          <p:cNvPr id="720" name="Google Shape;720;p113"/>
          <p:cNvPicPr preferRelativeResize="0"/>
          <p:nvPr/>
        </p:nvPicPr>
        <p:blipFill rotWithShape="1">
          <a:blip r:embed="rId3">
            <a:alphaModFix/>
          </a:blip>
          <a:srcRect l="511" t="15405" r="47862" b="40491"/>
          <a:stretch/>
        </p:blipFill>
        <p:spPr>
          <a:xfrm>
            <a:off x="3385096" y="2085739"/>
            <a:ext cx="4990810" cy="2398262"/>
          </a:xfrm>
          <a:prstGeom prst="rect">
            <a:avLst/>
          </a:prstGeom>
          <a:noFill/>
          <a:ln>
            <a:noFill/>
          </a:ln>
        </p:spPr>
      </p:pic>
      <p:pic>
        <p:nvPicPr>
          <p:cNvPr id="721" name="Google Shape;721;p113"/>
          <p:cNvPicPr preferRelativeResize="0"/>
          <p:nvPr/>
        </p:nvPicPr>
        <p:blipFill rotWithShape="1">
          <a:blip r:embed="rId4">
            <a:alphaModFix/>
          </a:blip>
          <a:srcRect l="536" t="15276" r="75096" b="23493"/>
          <a:stretch/>
        </p:blipFill>
        <p:spPr>
          <a:xfrm>
            <a:off x="918840" y="1563625"/>
            <a:ext cx="2323315" cy="3283910"/>
          </a:xfrm>
          <a:prstGeom prst="rect">
            <a:avLst/>
          </a:prstGeom>
          <a:noFill/>
          <a:ln>
            <a:noFill/>
          </a:ln>
        </p:spPr>
      </p:pic>
      <p:sp>
        <p:nvSpPr>
          <p:cNvPr id="722" name="Google Shape;722;p113"/>
          <p:cNvSpPr txBox="1"/>
          <p:nvPr/>
        </p:nvSpPr>
        <p:spPr>
          <a:xfrm>
            <a:off x="126507" y="3084762"/>
            <a:ext cx="441000" cy="253800"/>
          </a:xfrm>
          <a:prstGeom prst="rect">
            <a:avLst/>
          </a:prstGeom>
          <a:solidFill>
            <a:schemeClr val="accent4"/>
          </a:solidFill>
          <a:ln w="25400" cap="flat" cmpd="sng">
            <a:solidFill>
              <a:srgbClr val="6F6F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long</a:t>
            </a:r>
            <a:endParaRPr/>
          </a:p>
        </p:txBody>
      </p:sp>
      <p:sp>
        <p:nvSpPr>
          <p:cNvPr id="723" name="Google Shape;723;p113"/>
          <p:cNvSpPr txBox="1"/>
          <p:nvPr/>
        </p:nvSpPr>
        <p:spPr>
          <a:xfrm>
            <a:off x="8518850" y="3084762"/>
            <a:ext cx="463500" cy="253800"/>
          </a:xfrm>
          <a:prstGeom prst="rect">
            <a:avLst/>
          </a:prstGeom>
          <a:solidFill>
            <a:schemeClr val="accent3"/>
          </a:solidFill>
          <a:ln w="25400" cap="flat" cmpd="sng">
            <a:solidFill>
              <a:srgbClr val="46464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b="0" i="0" u="none" strike="noStrike" cap="none">
                <a:solidFill>
                  <a:schemeClr val="lt1"/>
                </a:solidFill>
                <a:latin typeface="Arial"/>
                <a:ea typeface="Arial"/>
                <a:cs typeface="Arial"/>
                <a:sym typeface="Arial"/>
              </a:rPr>
              <a:t>wide</a:t>
            </a:r>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4070A0"/>
      </a:lt2>
      <a:accent1>
        <a:srgbClr val="353744"/>
      </a:accent1>
      <a:accent2>
        <a:srgbClr val="424242"/>
      </a:accent2>
      <a:accent3>
        <a:srgbClr val="616161"/>
      </a:accent3>
      <a:accent4>
        <a:srgbClr val="464646"/>
      </a:accent4>
      <a:accent5>
        <a:srgbClr val="4070A0"/>
      </a:accent5>
      <a:accent6>
        <a:srgbClr val="FFF176"/>
      </a:accent6>
      <a:hlink>
        <a:srgbClr val="0B5394"/>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6702</Words>
  <Application>Microsoft Office PowerPoint</Application>
  <PresentationFormat>On-screen Show (16:9)</PresentationFormat>
  <Paragraphs>727</Paragraphs>
  <Slides>138</Slides>
  <Notes>138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138</vt:i4>
      </vt:variant>
    </vt:vector>
  </HeadingPairs>
  <TitlesOfParts>
    <vt:vector size="145" baseType="lpstr">
      <vt:lpstr>Proxima Nova</vt:lpstr>
      <vt:lpstr>Arial</vt:lpstr>
      <vt:lpstr>Calibri</vt:lpstr>
      <vt:lpstr>Roboto Mono</vt:lpstr>
      <vt:lpstr>Courier</vt:lpstr>
      <vt:lpstr>Courier New</vt:lpstr>
      <vt:lpstr>Spearmint</vt:lpstr>
      <vt:lpstr>Quantitative methods  for typologists  using R</vt:lpstr>
      <vt:lpstr>Schedule overview</vt:lpstr>
      <vt:lpstr>Goals</vt:lpstr>
      <vt:lpstr>What we are not going to do</vt:lpstr>
      <vt:lpstr>Introduction to R with some concepts from probability and statistics   Adam J.R. Tallman</vt:lpstr>
      <vt:lpstr>Overview</vt:lpstr>
      <vt:lpstr>Overview</vt:lpstr>
      <vt:lpstr>Datasets</vt:lpstr>
      <vt:lpstr>R as a language</vt:lpstr>
      <vt:lpstr>R as a language (atomic vectors)</vt:lpstr>
      <vt:lpstr>R as a language (atomic vectors)</vt:lpstr>
      <vt:lpstr>Data types</vt:lpstr>
      <vt:lpstr>Functions, types and error messages</vt:lpstr>
      <vt:lpstr>Functions, types, and error messages</vt:lpstr>
      <vt:lpstr>Functions, types, and error messages</vt:lpstr>
      <vt:lpstr>Math in R</vt:lpstr>
      <vt:lpstr>Math in R</vt:lpstr>
      <vt:lpstr>Lists and Vectors</vt:lpstr>
      <vt:lpstr>Dataframes</vt:lpstr>
      <vt:lpstr>Dataframe</vt:lpstr>
      <vt:lpstr>Dataframes and their vectors</vt:lpstr>
      <vt:lpstr>Column binding and row binding</vt:lpstr>
      <vt:lpstr>Column binding and row binding</vt:lpstr>
      <vt:lpstr>Installing and using packages</vt:lpstr>
      <vt:lpstr>Other packages</vt:lpstr>
      <vt:lpstr>Descriptive statistics</vt:lpstr>
      <vt:lpstr>Descriptive statistics</vt:lpstr>
      <vt:lpstr>Descriptive statistics</vt:lpstr>
      <vt:lpstr>Descriptive statistics</vt:lpstr>
      <vt:lpstr>Measurements of dispersion/spread</vt:lpstr>
      <vt:lpstr>Distributions</vt:lpstr>
      <vt:lpstr>Distributions</vt:lpstr>
      <vt:lpstr>Random variables</vt:lpstr>
      <vt:lpstr>Random variable (an example)</vt:lpstr>
      <vt:lpstr>Random variable</vt:lpstr>
      <vt:lpstr>Random variable</vt:lpstr>
      <vt:lpstr>Simulations in statistics, science</vt:lpstr>
      <vt:lpstr>Simulations and pedagogy</vt:lpstr>
      <vt:lpstr>Simulations and hypothesis testing</vt:lpstr>
      <vt:lpstr>Simulations and hypothesis testing</vt:lpstr>
      <vt:lpstr>Uniform distribution</vt:lpstr>
      <vt:lpstr>Uniform distribution</vt:lpstr>
      <vt:lpstr>Uniform distribution</vt:lpstr>
      <vt:lpstr>Normal/Gaussian distribution</vt:lpstr>
      <vt:lpstr>Normal/Gaussian distribution</vt:lpstr>
      <vt:lpstr>Normal distribution</vt:lpstr>
      <vt:lpstr>Normal / Gaussian distribution</vt:lpstr>
      <vt:lpstr>Normal / Gaussian distribution</vt:lpstr>
      <vt:lpstr>Vowels in Araona</vt:lpstr>
      <vt:lpstr>PowerPoint Presentation</vt:lpstr>
      <vt:lpstr>Binomial distribution</vt:lpstr>
      <vt:lpstr>How to talk about distributions cont.</vt:lpstr>
      <vt:lpstr>Discrete Random variables (probability mass function)</vt:lpstr>
      <vt:lpstr>Discrete Random variables (probability mass function)</vt:lpstr>
      <vt:lpstr>Discrete Random variables (probability mass function)</vt:lpstr>
      <vt:lpstr>Discrete Random variables (cumulative mass function)</vt:lpstr>
      <vt:lpstr>Discrete Random variables (cumulative distribution function)</vt:lpstr>
      <vt:lpstr>Continuous random variables</vt:lpstr>
      <vt:lpstr>Cumulative density functions</vt:lpstr>
      <vt:lpstr>Cumulative density functions</vt:lpstr>
      <vt:lpstr>“Conventional” test statistics</vt:lpstr>
      <vt:lpstr>Counts and contingency tables</vt:lpstr>
      <vt:lpstr>Contingency table</vt:lpstr>
      <vt:lpstr>Contingency table (bar plot)</vt:lpstr>
      <vt:lpstr>Chi-squared test</vt:lpstr>
      <vt:lpstr>The ‘Expected’ Value</vt:lpstr>
      <vt:lpstr>The ‘Expected’ Value</vt:lpstr>
      <vt:lpstr>Chi-squared test</vt:lpstr>
      <vt:lpstr>The p value</vt:lpstr>
      <vt:lpstr>The p value</vt:lpstr>
      <vt:lpstr>The chi-squared test and p values</vt:lpstr>
      <vt:lpstr>Linear models</vt:lpstr>
      <vt:lpstr>Linear models</vt:lpstr>
      <vt:lpstr>Linear model (perfect prediction)</vt:lpstr>
      <vt:lpstr>Linear model (some error)</vt:lpstr>
      <vt:lpstr>PowerPoint Presentation</vt:lpstr>
      <vt:lpstr>Linear model (more error)</vt:lpstr>
      <vt:lpstr>PowerPoint Presentation</vt:lpstr>
      <vt:lpstr>Linear models and error</vt:lpstr>
      <vt:lpstr>Reading R output</vt:lpstr>
      <vt:lpstr>Reading R output</vt:lpstr>
      <vt:lpstr>Length of word and mean reaction time (from Levshina)</vt:lpstr>
      <vt:lpstr>Residuals</vt:lpstr>
      <vt:lpstr>Linear model</vt:lpstr>
      <vt:lpstr>Linear model</vt:lpstr>
      <vt:lpstr>Linear model</vt:lpstr>
      <vt:lpstr>Linear model</vt:lpstr>
      <vt:lpstr>PowerPoint Presentation</vt:lpstr>
      <vt:lpstr>Tidyverse and data wrangling   Olena Shcherbakova</vt:lpstr>
      <vt:lpstr>Tidyverse</vt:lpstr>
      <vt:lpstr>Agenda</vt:lpstr>
      <vt:lpstr>Data wrangling</vt:lpstr>
      <vt:lpstr>PowerPoint Presentation</vt:lpstr>
      <vt:lpstr>Tidy data</vt:lpstr>
      <vt:lpstr>Tidy data</vt:lpstr>
      <vt:lpstr>Transforming data</vt:lpstr>
      <vt:lpstr>The pipe operator %&gt;%</vt:lpstr>
      <vt:lpstr>The pipe operator %&gt;%</vt:lpstr>
      <vt:lpstr>Reshaping data</vt:lpstr>
      <vt:lpstr>Reshaping data</vt:lpstr>
      <vt:lpstr>Reshaping data</vt:lpstr>
      <vt:lpstr>Reshaping data</vt:lpstr>
      <vt:lpstr>Joining dataframes</vt:lpstr>
      <vt:lpstr>Joining dataframes</vt:lpstr>
      <vt:lpstr>Separating and uniting columns</vt:lpstr>
      <vt:lpstr>Separating and uniting columns</vt:lpstr>
      <vt:lpstr>Separating and uniting columns</vt:lpstr>
      <vt:lpstr>Selecting columns and Subsetting the rows</vt:lpstr>
      <vt:lpstr>Create new variables and modify existing ones</vt:lpstr>
      <vt:lpstr>Create new variables and modify existing ones</vt:lpstr>
      <vt:lpstr>Create new variables and modify existing ones</vt:lpstr>
      <vt:lpstr>Packages: naming conflicts</vt:lpstr>
      <vt:lpstr>Data visualization and maps with ggplot2   Sandra Auderset</vt:lpstr>
      <vt:lpstr>What is ggplot2?</vt:lpstr>
      <vt:lpstr>Advantages of ggplot2 over base R plotting</vt:lpstr>
      <vt:lpstr>Basic elements of a ggplot2 figure</vt:lpstr>
      <vt:lpstr>Example with categorical data</vt:lpstr>
      <vt:lpstr>Example with continuous data</vt:lpstr>
      <vt:lpstr>The basics of maps with ggmap</vt:lpstr>
      <vt:lpstr>The basics of maps with ggmap </vt:lpstr>
      <vt:lpstr>Example with ggmap</vt:lpstr>
      <vt:lpstr>The basics of world maps with ggplot2 and maps</vt:lpstr>
      <vt:lpstr>Example with a world map</vt:lpstr>
      <vt:lpstr>Exporting figures to put in your paper</vt:lpstr>
      <vt:lpstr>Practice session   Sandra and Adam</vt:lpstr>
      <vt:lpstr>Multilevel / random effects model</vt:lpstr>
      <vt:lpstr>Multilevel / random effects model</vt:lpstr>
      <vt:lpstr>Multilevel / random effects model</vt:lpstr>
      <vt:lpstr>Multilevel / random effects model</vt:lpstr>
      <vt:lpstr>Multilevel / random effects model</vt:lpstr>
      <vt:lpstr>Multilevel / random effects model</vt:lpstr>
      <vt:lpstr>Multilevel / random effects model</vt:lpstr>
      <vt:lpstr>Multilevel / random effects model</vt:lpstr>
      <vt:lpstr>Clause linkage typology using NeighborNets</vt:lpstr>
      <vt:lpstr>Clause linkage typology using NeighborNets </vt:lpstr>
      <vt:lpstr>NeighborNets - R vs. SplitsTree</vt:lpstr>
      <vt:lpstr>NeighborNets and how to read them</vt:lpstr>
      <vt:lpstr>NeighborNet of constructions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methods  for typologists  using R</dc:title>
  <cp:lastModifiedBy>Olena Shcherbakova</cp:lastModifiedBy>
  <cp:revision>1</cp:revision>
  <dcterms:modified xsi:type="dcterms:W3CDTF">2023-05-30T19:27:05Z</dcterms:modified>
</cp:coreProperties>
</file>